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4"/>
  </p:notesMasterIdLst>
  <p:sldIdLst>
    <p:sldId id="403" r:id="rId5"/>
    <p:sldId id="257" r:id="rId6"/>
    <p:sldId id="374" r:id="rId7"/>
    <p:sldId id="375" r:id="rId8"/>
    <p:sldId id="388" r:id="rId9"/>
    <p:sldId id="404" r:id="rId10"/>
    <p:sldId id="405" r:id="rId11"/>
    <p:sldId id="406" r:id="rId12"/>
    <p:sldId id="376" r:id="rId13"/>
    <p:sldId id="377" r:id="rId14"/>
    <p:sldId id="314" r:id="rId15"/>
    <p:sldId id="382" r:id="rId16"/>
    <p:sldId id="407" r:id="rId17"/>
    <p:sldId id="408" r:id="rId18"/>
    <p:sldId id="378" r:id="rId19"/>
    <p:sldId id="409" r:id="rId20"/>
    <p:sldId id="410" r:id="rId21"/>
    <p:sldId id="379" r:id="rId22"/>
    <p:sldId id="380" r:id="rId23"/>
    <p:sldId id="381" r:id="rId24"/>
    <p:sldId id="385" r:id="rId25"/>
    <p:sldId id="411" r:id="rId26"/>
    <p:sldId id="412" r:id="rId27"/>
    <p:sldId id="389" r:id="rId28"/>
    <p:sldId id="390" r:id="rId29"/>
    <p:sldId id="391" r:id="rId30"/>
    <p:sldId id="414" r:id="rId31"/>
    <p:sldId id="393" r:id="rId32"/>
    <p:sldId id="396" r:id="rId33"/>
    <p:sldId id="397" r:id="rId34"/>
    <p:sldId id="398" r:id="rId35"/>
    <p:sldId id="419" r:id="rId36"/>
    <p:sldId id="401" r:id="rId37"/>
    <p:sldId id="415" r:id="rId38"/>
    <p:sldId id="416" r:id="rId39"/>
    <p:sldId id="276" r:id="rId40"/>
    <p:sldId id="323" r:id="rId41"/>
    <p:sldId id="324" r:id="rId42"/>
    <p:sldId id="325" r:id="rId43"/>
    <p:sldId id="326" r:id="rId44"/>
    <p:sldId id="331" r:id="rId45"/>
    <p:sldId id="327" r:id="rId46"/>
    <p:sldId id="329" r:id="rId47"/>
    <p:sldId id="371" r:id="rId48"/>
    <p:sldId id="402" r:id="rId49"/>
    <p:sldId id="348" r:id="rId50"/>
    <p:sldId id="418" r:id="rId51"/>
    <p:sldId id="349" r:id="rId52"/>
    <p:sldId id="273" r:id="rId5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C47"/>
    <a:srgbClr val="1A5866"/>
    <a:srgbClr val="7CC5CB"/>
    <a:srgbClr val="48B5B5"/>
    <a:srgbClr val="E55C5E"/>
    <a:srgbClr val="F19A35"/>
    <a:srgbClr val="DC7416"/>
    <a:srgbClr val="FAC963"/>
    <a:srgbClr val="BA62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221"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24/05/2024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9.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8.png"/><Relationship Id="rId16" Type="http://schemas.openxmlformats.org/officeDocument/2006/relationships/image" Target="../media/image50.png"/><Relationship Id="rId1" Type="http://schemas.openxmlformats.org/officeDocument/2006/relationships/slideLayout" Target="../slideLayouts/slideLayout47.xml"/><Relationship Id="rId6" Type="http://schemas.openxmlformats.org/officeDocument/2006/relationships/image" Target="../media/image13.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40.png"/><Relationship Id="rId9" Type="http://schemas.openxmlformats.org/officeDocument/2006/relationships/image" Target="../media/image43.svg"/><Relationship Id="rId1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khoahoc.vietjack.com/question/1419926/de-nang-cac-kien-hang-trong-bang-12-mot-xe-nang-hinh-15-gom-dong-co-nang-co-cong-suat-2-000-w-hoat-d" TargetMode="External"/><Relationship Id="rId1" Type="http://schemas.openxmlformats.org/officeDocument/2006/relationships/slideLayout" Target="../slideLayouts/slideLayout6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D571E7-C9CF-E2A5-CE1C-6BAC8EF81D67}"/>
              </a:ext>
            </a:extLst>
          </p:cNvPr>
          <p:cNvGrpSpPr/>
          <p:nvPr/>
        </p:nvGrpSpPr>
        <p:grpSpPr>
          <a:xfrm>
            <a:off x="0" y="0"/>
            <a:ext cx="12192000" cy="6858000"/>
            <a:chOff x="0" y="0"/>
            <a:chExt cx="12192000" cy="6858000"/>
          </a:xfrm>
        </p:grpSpPr>
        <p:pic>
          <p:nvPicPr>
            <p:cNvPr id="1026" name="Picture 2" descr="Quyết định thay đổi vận mệnh dân tộc - Đài Phát thanh và Truyền hình Điện  Biên">
              <a:extLst>
                <a:ext uri="{FF2B5EF4-FFF2-40B4-BE49-F238E27FC236}">
                  <a16:creationId xmlns:a16="http://schemas.microsoft.com/office/drawing/2014/main" id="{FECBFC52-5F2E-4C69-3A8C-6FDF68140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484D48-0C4C-4AEF-BD60-1700C8004D2F}"/>
                </a:ext>
              </a:extLst>
            </p:cNvPr>
            <p:cNvSpPr/>
            <p:nvPr/>
          </p:nvSpPr>
          <p:spPr>
            <a:xfrm>
              <a:off x="0" y="5099179"/>
              <a:ext cx="12192000" cy="1758821"/>
            </a:xfrm>
            <a:prstGeom prst="rect">
              <a:avLst/>
            </a:prstGeom>
            <a:solidFill>
              <a:srgbClr val="00000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1F0941E-F914-1C96-87C4-B6FE4D81B4F1}"/>
              </a:ext>
            </a:extLst>
          </p:cNvPr>
          <p:cNvSpPr txBox="1"/>
          <p:nvPr/>
        </p:nvSpPr>
        <p:spPr>
          <a:xfrm>
            <a:off x="251927" y="5132203"/>
            <a:ext cx="11550728" cy="1692771"/>
          </a:xfrm>
          <a:prstGeom prst="rect">
            <a:avLst/>
          </a:prstGeom>
          <a:noFill/>
        </p:spPr>
        <p:txBody>
          <a:bodyPr wrap="square" rtlCol="0">
            <a:spAutoFit/>
          </a:bodyPr>
          <a:lstStyle>
            <a:defPPr>
              <a:defRPr lang="vi-VN"/>
            </a:defPPr>
            <a:lvl1pPr marL="177800" marR="0" algn="ctr">
              <a:lnSpc>
                <a:spcPct val="135000"/>
              </a:lnSpc>
              <a:spcBef>
                <a:spcPts val="0"/>
              </a:spcBef>
              <a:spcAft>
                <a:spcPts val="0"/>
              </a:spcAft>
              <a:defRPr sz="2800">
                <a:solidFill>
                  <a:srgbClr val="BA6212"/>
                </a:solidFill>
                <a:effectLst/>
                <a:latin typeface="Fira Sans Condensed Medium" panose="020B0603050000020004" pitchFamily="34" charset="0"/>
                <a:ea typeface="Times New Roman" panose="02020603050405020304" pitchFamily="18" charset="0"/>
              </a:defRPr>
            </a:lvl1pPr>
          </a:lstStyle>
          <a:p>
            <a:pPr>
              <a:lnSpc>
                <a:spcPct val="100000"/>
              </a:lnSpc>
            </a:pPr>
            <a:r>
              <a:rPr lang="vi-VN" sz="2600" dirty="0"/>
              <a:t>Trong chiến dịch Điện Biên Phủ, bộ đội ta đã kéo hàng trăm khẩu pháo có khối lượng vài tấn vào trận địa trên những tuyến đường dài hàng trăm kilômét</a:t>
            </a:r>
            <a:endParaRPr lang="en-US" sz="2600" dirty="0"/>
          </a:p>
          <a:p>
            <a:pPr>
              <a:lnSpc>
                <a:spcPct val="100000"/>
              </a:lnSpc>
            </a:pPr>
            <a:r>
              <a:rPr lang="vi-VN" sz="2600" dirty="0"/>
              <a:t>Ở hoạt động này, bộ đội đã tác dụng lực và làm dịch chuyển các khẩu pháo, ta nói bộ đội đã thực hiện công cơ học. Vậy công cơ học được xác định như thế nào?</a:t>
            </a:r>
            <a:endParaRPr lang="en-US" sz="2600" dirty="0"/>
          </a:p>
        </p:txBody>
      </p:sp>
    </p:spTree>
    <p:extLst>
      <p:ext uri="{BB962C8B-B14F-4D97-AF65-F5344CB8AC3E}">
        <p14:creationId xmlns:p14="http://schemas.microsoft.com/office/powerpoint/2010/main" val="82110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en-US" sz="3000" dirty="0" err="1">
                <a:solidFill>
                  <a:schemeClr val="bg1"/>
                </a:solidFill>
              </a:rPr>
              <a:t>được</a:t>
            </a:r>
            <a:r>
              <a:rPr lang="en-US" sz="3000" dirty="0">
                <a:solidFill>
                  <a:schemeClr val="bg1"/>
                </a:solidFill>
              </a:rPr>
              <a:t> </a:t>
            </a:r>
            <a:r>
              <a:rPr lang="en-US" sz="3000" dirty="0" err="1">
                <a:solidFill>
                  <a:schemeClr val="bg1"/>
                </a:solidFill>
              </a:rPr>
              <a:t>thực</a:t>
            </a:r>
            <a:r>
              <a:rPr lang="en-US" sz="3000" dirty="0">
                <a:solidFill>
                  <a:schemeClr val="bg1"/>
                </a:solidFill>
              </a:rPr>
              <a:t> </a:t>
            </a:r>
            <a:r>
              <a:rPr lang="en-US" sz="3000" dirty="0" err="1">
                <a:solidFill>
                  <a:schemeClr val="bg1"/>
                </a:solidFill>
              </a:rPr>
              <a:t>hiệnkhi</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err="1">
                <a:solidFill>
                  <a:schemeClr val="bg1"/>
                </a:solidFill>
              </a:rPr>
              <a:t>tác</a:t>
            </a:r>
            <a:r>
              <a:rPr lang="en-US" sz="3000" dirty="0">
                <a:solidFill>
                  <a:schemeClr val="bg1"/>
                </a:solidFill>
              </a:rPr>
              <a:t> </a:t>
            </a:r>
            <a:r>
              <a:rPr lang="en-US" sz="3000" dirty="0" err="1">
                <a:solidFill>
                  <a:schemeClr val="bg1"/>
                </a:solidFill>
              </a:rPr>
              <a:t>dụng</a:t>
            </a:r>
            <a:r>
              <a:rPr lang="en-US" sz="3000" dirty="0">
                <a:solidFill>
                  <a:schemeClr val="bg1"/>
                </a:solidFill>
              </a:rPr>
              <a:t> </a:t>
            </a:r>
            <a:r>
              <a:rPr lang="en-US" sz="3000" dirty="0" err="1">
                <a:solidFill>
                  <a:schemeClr val="bg1"/>
                </a:solidFill>
              </a:rPr>
              <a:t>vào</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làm</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đó</a:t>
            </a:r>
            <a:r>
              <a:rPr lang="en-US" sz="3000" dirty="0">
                <a:solidFill>
                  <a:schemeClr val="bg1"/>
                </a:solidFill>
              </a:rPr>
              <a:t> </a:t>
            </a:r>
            <a:r>
              <a:rPr lang="en-US" sz="3000" dirty="0" err="1">
                <a:solidFill>
                  <a:schemeClr val="bg1"/>
                </a:solidFill>
              </a:rPr>
              <a:t>dịch</a:t>
            </a:r>
            <a:r>
              <a:rPr lang="en-US" sz="3000" dirty="0">
                <a:solidFill>
                  <a:schemeClr val="bg1"/>
                </a:solidFill>
              </a:rPr>
              <a:t> </a:t>
            </a:r>
            <a:r>
              <a:rPr lang="en-US" sz="3000" dirty="0" err="1">
                <a:solidFill>
                  <a:schemeClr val="bg1"/>
                </a:solidFill>
              </a:rPr>
              <a:t>chuyển</a:t>
            </a:r>
            <a:r>
              <a:rPr lang="en-US" sz="3000" dirty="0">
                <a:solidFill>
                  <a:schemeClr val="bg1"/>
                </a:solidFill>
              </a:rPr>
              <a:t> </a:t>
            </a:r>
            <a:r>
              <a:rPr lang="en-US" sz="3000" dirty="0" err="1">
                <a:solidFill>
                  <a:schemeClr val="bg1"/>
                </a:solidFill>
              </a:rPr>
              <a:t>theo</a:t>
            </a:r>
            <a:r>
              <a:rPr lang="en-US" sz="3000" dirty="0">
                <a:solidFill>
                  <a:schemeClr val="bg1"/>
                </a:solidFill>
              </a:rPr>
              <a:t> </a:t>
            </a:r>
            <a:r>
              <a:rPr lang="en-US" sz="3000" dirty="0" err="1">
                <a:solidFill>
                  <a:schemeClr val="bg1"/>
                </a:solidFill>
              </a:rPr>
              <a:t>hướng</a:t>
            </a:r>
            <a:r>
              <a:rPr lang="en-US" sz="3000" dirty="0">
                <a:solidFill>
                  <a:schemeClr val="bg1"/>
                </a:solidFill>
              </a:rPr>
              <a:t> </a:t>
            </a:r>
            <a:r>
              <a:rPr lang="en-US" sz="3000" dirty="0" err="1">
                <a:solidFill>
                  <a:schemeClr val="bg1"/>
                </a:solidFill>
              </a:rPr>
              <a:t>của</a:t>
            </a:r>
            <a:r>
              <a:rPr lang="en-US" sz="3000" dirty="0">
                <a:solidFill>
                  <a:schemeClr val="bg1"/>
                </a:solidFill>
              </a:rPr>
              <a:t> </a:t>
            </a:r>
            <a:r>
              <a:rPr lang="en-US" sz="3000" dirty="0" err="1">
                <a:solidFill>
                  <a:schemeClr val="bg1"/>
                </a:solidFill>
              </a:rPr>
              <a:t>lực</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2D71886-3AF5-0C7E-A5C3-3EA1B323B04E}"/>
              </a:ext>
            </a:extLst>
          </p:cNvPr>
          <p:cNvGrpSpPr/>
          <p:nvPr/>
        </p:nvGrpSpPr>
        <p:grpSpPr>
          <a:xfrm>
            <a:off x="747118" y="1252497"/>
            <a:ext cx="4581328" cy="577199"/>
            <a:chOff x="5655075" y="2993994"/>
            <a:chExt cx="2383597" cy="870012"/>
          </a:xfrm>
        </p:grpSpPr>
        <p:sp>
          <p:nvSpPr>
            <p:cNvPr id="3" name="Rectangle: Rounded Corners 2">
              <a:extLst>
                <a:ext uri="{FF2B5EF4-FFF2-40B4-BE49-F238E27FC236}">
                  <a16:creationId xmlns:a16="http://schemas.microsoft.com/office/drawing/2014/main" id="{DCB99FF7-C058-9918-ACF6-48179058A2E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109B285-D028-02E6-25D3-7285F08C70A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5" name="Group 4">
            <a:extLst>
              <a:ext uri="{FF2B5EF4-FFF2-40B4-BE49-F238E27FC236}">
                <a16:creationId xmlns:a16="http://schemas.microsoft.com/office/drawing/2014/main" id="{2355A874-6A4B-B8CA-C043-51E6D5EB0BE6}"/>
              </a:ext>
            </a:extLst>
          </p:cNvPr>
          <p:cNvGrpSpPr/>
          <p:nvPr/>
        </p:nvGrpSpPr>
        <p:grpSpPr>
          <a:xfrm>
            <a:off x="7610672" y="118811"/>
            <a:ext cx="4581328" cy="577199"/>
            <a:chOff x="5655075" y="2993994"/>
            <a:chExt cx="2383597" cy="870012"/>
          </a:xfrm>
        </p:grpSpPr>
        <p:sp>
          <p:nvSpPr>
            <p:cNvPr id="11" name="Rectangle: Rounded Corners 10">
              <a:extLst>
                <a:ext uri="{FF2B5EF4-FFF2-40B4-BE49-F238E27FC236}">
                  <a16:creationId xmlns:a16="http://schemas.microsoft.com/office/drawing/2014/main" id="{186AF423-F73D-4D31-121B-2AD59E40E95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27BEAF61-66C3-6EF1-6660-486E54878DA0}"/>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02909" y="-19204"/>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70152" y="112782"/>
            <a:ext cx="8282975"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200" dirty="0"/>
              <a:t>Các lực được mô tả trong hình 1.3 có sinh công hay không? </a:t>
            </a:r>
            <a:r>
              <a:rPr lang="en-US" sz="3200" dirty="0" err="1"/>
              <a:t>Vì</a:t>
            </a:r>
            <a:r>
              <a:rPr lang="en-US" sz="3200" dirty="0"/>
              <a:t> </a:t>
            </a:r>
            <a:r>
              <a:rPr lang="en-US" sz="3200" dirty="0" err="1"/>
              <a:t>sao</a:t>
            </a:r>
            <a:r>
              <a:rPr lang="en-US" sz="3200" dirty="0"/>
              <a:t>?</a:t>
            </a:r>
          </a:p>
        </p:txBody>
      </p:sp>
      <p:grpSp>
        <p:nvGrpSpPr>
          <p:cNvPr id="14" name="Group 13">
            <a:extLst>
              <a:ext uri="{FF2B5EF4-FFF2-40B4-BE49-F238E27FC236}">
                <a16:creationId xmlns:a16="http://schemas.microsoft.com/office/drawing/2014/main" id="{A70E6232-1416-958E-7D55-9A6E4A366EC9}"/>
              </a:ext>
            </a:extLst>
          </p:cNvPr>
          <p:cNvGrpSpPr/>
          <p:nvPr/>
        </p:nvGrpSpPr>
        <p:grpSpPr>
          <a:xfrm>
            <a:off x="724346" y="1404424"/>
            <a:ext cx="10650751" cy="5340794"/>
            <a:chOff x="724346" y="1249503"/>
            <a:chExt cx="10650751" cy="5340794"/>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3">
              <a:extLst>
                <a:ext uri="{28A0092B-C50C-407E-A947-70E740481C1C}">
                  <a14:useLocalDpi xmlns:a14="http://schemas.microsoft.com/office/drawing/2010/main" val="0"/>
                </a:ext>
              </a:extLst>
            </a:blip>
            <a:srcRect l="6951" t="5833" r="13400" b="3195"/>
            <a:stretch/>
          </p:blipFill>
          <p:spPr>
            <a:xfrm>
              <a:off x="1345783" y="1249503"/>
              <a:ext cx="3814750" cy="4453886"/>
            </a:xfrm>
            <a:prstGeom prst="roundRect">
              <a:avLst>
                <a:gd name="adj" fmla="val 9987"/>
              </a:avLst>
            </a:prstGeom>
          </p:spPr>
        </p:pic>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4">
              <a:extLst>
                <a:ext uri="{28A0092B-C50C-407E-A947-70E740481C1C}">
                  <a14:useLocalDpi xmlns:a14="http://schemas.microsoft.com/office/drawing/2010/main" val="0"/>
                </a:ext>
              </a:extLst>
            </a:blip>
            <a:srcRect l="61890" t="3266" r="19374" b="27498"/>
            <a:stretch/>
          </p:blipFill>
          <p:spPr>
            <a:xfrm>
              <a:off x="6884184" y="1249503"/>
              <a:ext cx="3814748" cy="4453885"/>
            </a:xfrm>
            <a:prstGeom prst="roundRect">
              <a:avLst>
                <a:gd name="adj" fmla="val 10596"/>
              </a:avLst>
            </a:prstGeom>
          </p:spPr>
        </p:pic>
        <p:sp>
          <p:nvSpPr>
            <p:cNvPr id="7" name="TextBox 6">
              <a:extLst>
                <a:ext uri="{FF2B5EF4-FFF2-40B4-BE49-F238E27FC236}">
                  <a16:creationId xmlns:a16="http://schemas.microsoft.com/office/drawing/2014/main" id="{E4D2747F-7B13-D77C-A9F6-0A6676FA95A0}"/>
                </a:ext>
              </a:extLst>
            </p:cNvPr>
            <p:cNvSpPr txBox="1"/>
            <p:nvPr/>
          </p:nvSpPr>
          <p:spPr>
            <a:xfrm>
              <a:off x="5065494" y="6112730"/>
              <a:ext cx="2061012" cy="47756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dirty="0" err="1"/>
                <a:t>Hình</a:t>
              </a:r>
              <a:r>
                <a:rPr lang="en-US" dirty="0"/>
                <a:t> 1.3</a:t>
              </a:r>
            </a:p>
          </p:txBody>
        </p:sp>
        <p:sp>
          <p:nvSpPr>
            <p:cNvPr id="8" name="TextBox 7">
              <a:extLst>
                <a:ext uri="{FF2B5EF4-FFF2-40B4-BE49-F238E27FC236}">
                  <a16:creationId xmlns:a16="http://schemas.microsoft.com/office/drawing/2014/main" id="{26D3BA87-3744-E2A5-8ED2-36C1A485FBD0}"/>
                </a:ext>
              </a:extLst>
            </p:cNvPr>
            <p:cNvSpPr txBox="1"/>
            <p:nvPr/>
          </p:nvSpPr>
          <p:spPr>
            <a:xfrm>
              <a:off x="724346" y="57033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sp>
          <p:nvSpPr>
            <p:cNvPr id="13" name="TextBox 12">
              <a:extLst>
                <a:ext uri="{FF2B5EF4-FFF2-40B4-BE49-F238E27FC236}">
                  <a16:creationId xmlns:a16="http://schemas.microsoft.com/office/drawing/2014/main" id="{F7CCC387-9614-3457-E1E4-841CBC5987CE}"/>
                </a:ext>
              </a:extLst>
            </p:cNvPr>
            <p:cNvSpPr txBox="1"/>
            <p:nvPr/>
          </p:nvSpPr>
          <p:spPr>
            <a:xfrm>
              <a:off x="6208019" y="5703387"/>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grpSp>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2">
            <a:extLst>
              <a:ext uri="{28A0092B-C50C-407E-A947-70E740481C1C}">
                <a14:useLocalDpi xmlns:a14="http://schemas.microsoft.com/office/drawing/2010/main" val="0"/>
              </a:ext>
            </a:extLst>
          </a:blip>
          <a:srcRect l="6951" t="5833" r="13400" b="3195"/>
          <a:stretch/>
        </p:blipFill>
        <p:spPr>
          <a:xfrm>
            <a:off x="1186466" y="662512"/>
            <a:ext cx="4579156" cy="5346363"/>
          </a:xfrm>
          <a:prstGeom prst="roundRect">
            <a:avLst>
              <a:gd name="adj" fmla="val 9987"/>
            </a:avLst>
          </a:prstGeom>
        </p:spPr>
      </p:pic>
      <p:sp>
        <p:nvSpPr>
          <p:cNvPr id="8" name="TextBox 7">
            <a:extLst>
              <a:ext uri="{FF2B5EF4-FFF2-40B4-BE49-F238E27FC236}">
                <a16:creationId xmlns:a16="http://schemas.microsoft.com/office/drawing/2014/main" id="{26D3BA87-3744-E2A5-8ED2-36C1A485FBD0}"/>
              </a:ext>
            </a:extLst>
          </p:cNvPr>
          <p:cNvSpPr txBox="1"/>
          <p:nvPr/>
        </p:nvSpPr>
        <p:spPr>
          <a:xfrm>
            <a:off x="928922" y="61954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pic>
        <p:nvPicPr>
          <p:cNvPr id="2" name="Picture 1">
            <a:extLst>
              <a:ext uri="{FF2B5EF4-FFF2-40B4-BE49-F238E27FC236}">
                <a16:creationId xmlns:a16="http://schemas.microsoft.com/office/drawing/2014/main" id="{91C79622-6003-3958-BA81-4E2A2CC8E598}"/>
              </a:ext>
            </a:extLst>
          </p:cNvPr>
          <p:cNvPicPr>
            <a:picLocks noChangeAspect="1"/>
          </p:cNvPicPr>
          <p:nvPr/>
        </p:nvPicPr>
        <p:blipFill>
          <a:blip r:embed="rId3"/>
          <a:stretch>
            <a:fillRect/>
          </a:stretch>
        </p:blipFill>
        <p:spPr>
          <a:xfrm>
            <a:off x="6614713" y="1007381"/>
            <a:ext cx="841290" cy="841290"/>
          </a:xfrm>
          <a:prstGeom prst="rect">
            <a:avLst/>
          </a:prstGeom>
        </p:spPr>
      </p:pic>
      <p:sp>
        <p:nvSpPr>
          <p:cNvPr id="4" name="TextBox 3">
            <a:extLst>
              <a:ext uri="{FF2B5EF4-FFF2-40B4-BE49-F238E27FC236}">
                <a16:creationId xmlns:a16="http://schemas.microsoft.com/office/drawing/2014/main" id="{EBE5611B-A436-ED80-40D2-CA28305E8A9E}"/>
              </a:ext>
            </a:extLst>
          </p:cNvPr>
          <p:cNvSpPr txBox="1"/>
          <p:nvPr/>
        </p:nvSpPr>
        <p:spPr>
          <a:xfrm>
            <a:off x="6643472" y="5429698"/>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Sinh </a:t>
            </a:r>
            <a:r>
              <a:rPr lang="en-US" sz="2800" b="1" dirty="0" err="1"/>
              <a:t>ra</a:t>
            </a:r>
            <a:r>
              <a:rPr lang="en-US" sz="2800" b="1" dirty="0"/>
              <a:t> </a:t>
            </a:r>
            <a:r>
              <a:rPr lang="en-US" sz="2800" b="1" dirty="0" err="1"/>
              <a:t>công</a:t>
            </a:r>
            <a:endParaRPr lang="en-US" sz="2800" b="1" dirty="0"/>
          </a:p>
        </p:txBody>
      </p:sp>
      <p:sp>
        <p:nvSpPr>
          <p:cNvPr id="9" name="TextBox 8">
            <a:extLst>
              <a:ext uri="{FF2B5EF4-FFF2-40B4-BE49-F238E27FC236}">
                <a16:creationId xmlns:a16="http://schemas.microsoft.com/office/drawing/2014/main" id="{C8E94CC2-8175-8DE1-A303-524EB002806D}"/>
              </a:ext>
            </a:extLst>
          </p:cNvPr>
          <p:cNvSpPr txBox="1"/>
          <p:nvPr/>
        </p:nvSpPr>
        <p:spPr>
          <a:xfrm>
            <a:off x="6643472" y="21606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cần</a:t>
            </a:r>
            <a:r>
              <a:rPr lang="en-US" sz="2400" dirty="0">
                <a:solidFill>
                  <a:srgbClr val="003C47"/>
                </a:solidFill>
              </a:rPr>
              <a:t> </a:t>
            </a:r>
            <a:r>
              <a:rPr lang="en-US" sz="2400" dirty="0" err="1">
                <a:solidFill>
                  <a:srgbClr val="003C47"/>
                </a:solidFill>
              </a:rPr>
              <a:t>cẩu</a:t>
            </a:r>
            <a:endParaRPr lang="en-US" sz="2400" dirty="0">
              <a:solidFill>
                <a:srgbClr val="003C47"/>
              </a:solidFill>
            </a:endParaRPr>
          </a:p>
        </p:txBody>
      </p:sp>
      <p:sp>
        <p:nvSpPr>
          <p:cNvPr id="10" name="TextBox 9">
            <a:extLst>
              <a:ext uri="{FF2B5EF4-FFF2-40B4-BE49-F238E27FC236}">
                <a16:creationId xmlns:a16="http://schemas.microsoft.com/office/drawing/2014/main" id="{C5E6E7E9-FBCB-260D-A24B-135BEB8FD49C}"/>
              </a:ext>
            </a:extLst>
          </p:cNvPr>
          <p:cNvSpPr txBox="1"/>
          <p:nvPr/>
        </p:nvSpPr>
        <p:spPr>
          <a:xfrm>
            <a:off x="6643472" y="322136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sp>
        <p:nvSpPr>
          <p:cNvPr id="12" name="TextBox 11">
            <a:extLst>
              <a:ext uri="{FF2B5EF4-FFF2-40B4-BE49-F238E27FC236}">
                <a16:creationId xmlns:a16="http://schemas.microsoft.com/office/drawing/2014/main" id="{315792E8-87EA-0EB7-6628-5557F6FE5394}"/>
              </a:ext>
            </a:extLst>
          </p:cNvPr>
          <p:cNvSpPr txBox="1"/>
          <p:nvPr/>
        </p:nvSpPr>
        <p:spPr>
          <a:xfrm>
            <a:off x="6643472" y="4307231"/>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dirty="0"/>
              <a:t>T</a:t>
            </a:r>
            <a:r>
              <a:rPr lang="vi-VN" dirty="0"/>
              <a:t>hùng hàng có di chuyển theo hướng của lực tác dụng.</a:t>
            </a:r>
            <a:endParaRPr lang="en-US" dirty="0"/>
          </a:p>
        </p:txBody>
      </p:sp>
    </p:spTree>
    <p:extLst>
      <p:ext uri="{BB962C8B-B14F-4D97-AF65-F5344CB8AC3E}">
        <p14:creationId xmlns:p14="http://schemas.microsoft.com/office/powerpoint/2010/main" val="67656856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2">
            <a:extLst>
              <a:ext uri="{28A0092B-C50C-407E-A947-70E740481C1C}">
                <a14:useLocalDpi xmlns:a14="http://schemas.microsoft.com/office/drawing/2010/main" val="0"/>
              </a:ext>
            </a:extLst>
          </a:blip>
          <a:srcRect l="61890" t="3266" r="19374" b="27498"/>
          <a:stretch/>
        </p:blipFill>
        <p:spPr>
          <a:xfrm>
            <a:off x="6568750" y="611138"/>
            <a:ext cx="4573081" cy="5339272"/>
          </a:xfrm>
          <a:prstGeom prst="roundRect">
            <a:avLst>
              <a:gd name="adj" fmla="val 10596"/>
            </a:avLst>
          </a:prstGeom>
        </p:spPr>
      </p:pic>
      <p:sp>
        <p:nvSpPr>
          <p:cNvPr id="13" name="TextBox 12">
            <a:extLst>
              <a:ext uri="{FF2B5EF4-FFF2-40B4-BE49-F238E27FC236}">
                <a16:creationId xmlns:a16="http://schemas.microsoft.com/office/drawing/2014/main" id="{F7CCC387-9614-3457-E1E4-841CBC5987CE}"/>
              </a:ext>
            </a:extLst>
          </p:cNvPr>
          <p:cNvSpPr txBox="1"/>
          <p:nvPr/>
        </p:nvSpPr>
        <p:spPr>
          <a:xfrm>
            <a:off x="6321186" y="5950410"/>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pic>
        <p:nvPicPr>
          <p:cNvPr id="2" name="Picture 1">
            <a:extLst>
              <a:ext uri="{FF2B5EF4-FFF2-40B4-BE49-F238E27FC236}">
                <a16:creationId xmlns:a16="http://schemas.microsoft.com/office/drawing/2014/main" id="{4375E9B3-1CBB-10A7-E6E0-5E3AB70C07CD}"/>
              </a:ext>
            </a:extLst>
          </p:cNvPr>
          <p:cNvPicPr>
            <a:picLocks noChangeAspect="1"/>
          </p:cNvPicPr>
          <p:nvPr/>
        </p:nvPicPr>
        <p:blipFill>
          <a:blip r:embed="rId3"/>
          <a:stretch>
            <a:fillRect/>
          </a:stretch>
        </p:blipFill>
        <p:spPr>
          <a:xfrm>
            <a:off x="1352248" y="948916"/>
            <a:ext cx="841290" cy="841290"/>
          </a:xfrm>
          <a:prstGeom prst="rect">
            <a:avLst/>
          </a:prstGeom>
        </p:spPr>
      </p:pic>
      <p:sp>
        <p:nvSpPr>
          <p:cNvPr id="4" name="TextBox 3">
            <a:extLst>
              <a:ext uri="{FF2B5EF4-FFF2-40B4-BE49-F238E27FC236}">
                <a16:creationId xmlns:a16="http://schemas.microsoft.com/office/drawing/2014/main" id="{FBDA46D3-36CF-4155-7FDA-7B42D2878FF6}"/>
              </a:ext>
            </a:extLst>
          </p:cNvPr>
          <p:cNvSpPr txBox="1"/>
          <p:nvPr/>
        </p:nvSpPr>
        <p:spPr>
          <a:xfrm>
            <a:off x="1381007" y="5371233"/>
            <a:ext cx="3498903"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Không</a:t>
            </a:r>
            <a:r>
              <a:rPr lang="en-US" sz="2800" b="1" dirty="0"/>
              <a:t> </a:t>
            </a:r>
            <a:r>
              <a:rPr lang="en-US" sz="2800" b="1" dirty="0" err="1"/>
              <a:t>sinh</a:t>
            </a:r>
            <a:r>
              <a:rPr lang="en-US" sz="2800" b="1" dirty="0"/>
              <a:t> </a:t>
            </a:r>
            <a:r>
              <a:rPr lang="en-US" sz="2800" b="1" dirty="0" err="1"/>
              <a:t>ra</a:t>
            </a:r>
            <a:r>
              <a:rPr lang="en-US" sz="2800" b="1" dirty="0"/>
              <a:t> </a:t>
            </a:r>
            <a:r>
              <a:rPr lang="en-US" sz="2800" b="1" dirty="0" err="1"/>
              <a:t>công</a:t>
            </a:r>
            <a:endParaRPr lang="en-US" sz="2800" b="1" dirty="0"/>
          </a:p>
        </p:txBody>
      </p:sp>
      <p:sp>
        <p:nvSpPr>
          <p:cNvPr id="6" name="TextBox 5">
            <a:extLst>
              <a:ext uri="{FF2B5EF4-FFF2-40B4-BE49-F238E27FC236}">
                <a16:creationId xmlns:a16="http://schemas.microsoft.com/office/drawing/2014/main" id="{A39B17B8-CEE5-5C95-88DA-84598B1F1898}"/>
              </a:ext>
            </a:extLst>
          </p:cNvPr>
          <p:cNvSpPr txBox="1"/>
          <p:nvPr/>
        </p:nvSpPr>
        <p:spPr>
          <a:xfrm>
            <a:off x="1381007" y="210215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xách</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hành</a:t>
            </a:r>
            <a:r>
              <a:rPr lang="en-US" sz="2400" dirty="0">
                <a:solidFill>
                  <a:srgbClr val="003C47"/>
                </a:solidFill>
              </a:rPr>
              <a:t> </a:t>
            </a:r>
            <a:r>
              <a:rPr lang="en-US" sz="2400" dirty="0" err="1">
                <a:solidFill>
                  <a:srgbClr val="003C47"/>
                </a:solidFill>
              </a:rPr>
              <a:t>khách</a:t>
            </a:r>
            <a:endParaRPr lang="en-US" sz="2400" dirty="0">
              <a:solidFill>
                <a:srgbClr val="003C47"/>
              </a:solidFill>
            </a:endParaRPr>
          </a:p>
        </p:txBody>
      </p:sp>
      <p:sp>
        <p:nvSpPr>
          <p:cNvPr id="7" name="TextBox 6">
            <a:extLst>
              <a:ext uri="{FF2B5EF4-FFF2-40B4-BE49-F238E27FC236}">
                <a16:creationId xmlns:a16="http://schemas.microsoft.com/office/drawing/2014/main" id="{B9B0921E-60CF-8C8A-4DCE-75A687C32AF6}"/>
              </a:ext>
            </a:extLst>
          </p:cNvPr>
          <p:cNvSpPr txBox="1"/>
          <p:nvPr/>
        </p:nvSpPr>
        <p:spPr>
          <a:xfrm>
            <a:off x="1381007" y="3162902"/>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sp>
        <p:nvSpPr>
          <p:cNvPr id="9" name="TextBox 8">
            <a:extLst>
              <a:ext uri="{FF2B5EF4-FFF2-40B4-BE49-F238E27FC236}">
                <a16:creationId xmlns:a16="http://schemas.microsoft.com/office/drawing/2014/main" id="{D2989FF3-F625-F6BB-25AD-39B1E712B044}"/>
              </a:ext>
            </a:extLst>
          </p:cNvPr>
          <p:cNvSpPr txBox="1"/>
          <p:nvPr/>
        </p:nvSpPr>
        <p:spPr>
          <a:xfrm>
            <a:off x="1381007" y="4248766"/>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dirty="0"/>
              <a:t>túi xách không di chuyển theo hướng của lực tác dụng</a:t>
            </a:r>
            <a:endParaRPr lang="en-US" dirty="0"/>
          </a:p>
        </p:txBody>
      </p:sp>
    </p:spTree>
    <p:extLst>
      <p:ext uri="{BB962C8B-B14F-4D97-AF65-F5344CB8AC3E}">
        <p14:creationId xmlns:p14="http://schemas.microsoft.com/office/powerpoint/2010/main" val="342678077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870511" y="2350485"/>
            <a:ext cx="6027644" cy="356322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6600" b="1" dirty="0" err="1">
                <a:solidFill>
                  <a:srgbClr val="1C4F59"/>
                </a:solidFill>
              </a:rPr>
              <a:t>Làm</a:t>
            </a:r>
            <a:r>
              <a:rPr lang="en-US" altLang="en-US" sz="6600" b="1" dirty="0">
                <a:solidFill>
                  <a:srgbClr val="1C4F59"/>
                </a:solidFill>
              </a:rPr>
              <a:t> </a:t>
            </a:r>
            <a:r>
              <a:rPr lang="en-US" altLang="en-US" sz="6600" b="1" dirty="0" err="1">
                <a:solidFill>
                  <a:srgbClr val="1C4F59"/>
                </a:solidFill>
              </a:rPr>
              <a:t>thế</a:t>
            </a:r>
            <a:r>
              <a:rPr lang="en-US" altLang="en-US" sz="6600" b="1" dirty="0">
                <a:solidFill>
                  <a:srgbClr val="1C4F59"/>
                </a:solidFill>
              </a:rPr>
              <a:t> </a:t>
            </a:r>
            <a:r>
              <a:rPr lang="en-US" altLang="en-US" sz="6600" b="1" dirty="0" err="1">
                <a:solidFill>
                  <a:srgbClr val="1C4F59"/>
                </a:solidFill>
              </a:rPr>
              <a:t>nào</a:t>
            </a:r>
            <a:r>
              <a:rPr lang="en-US" altLang="en-US" sz="6600" b="1" dirty="0">
                <a:solidFill>
                  <a:srgbClr val="1C4F59"/>
                </a:solidFill>
              </a:rPr>
              <a:t> </a:t>
            </a:r>
            <a:r>
              <a:rPr lang="en-US" altLang="en-US" sz="6600" b="1" dirty="0" err="1">
                <a:solidFill>
                  <a:srgbClr val="1C4F59"/>
                </a:solidFill>
              </a:rPr>
              <a:t>tính</a:t>
            </a:r>
            <a:r>
              <a:rPr lang="en-US" altLang="en-US" sz="6600" b="1" dirty="0">
                <a:solidFill>
                  <a:srgbClr val="1C4F59"/>
                </a:solidFill>
              </a:rPr>
              <a:t> </a:t>
            </a:r>
            <a:r>
              <a:rPr lang="en-US" altLang="en-US" sz="6600" b="1" dirty="0" err="1">
                <a:solidFill>
                  <a:srgbClr val="1C4F59"/>
                </a:solidFill>
              </a:rPr>
              <a:t>độ</a:t>
            </a:r>
            <a:r>
              <a:rPr lang="en-US" altLang="en-US" sz="6600" b="1" dirty="0">
                <a:solidFill>
                  <a:srgbClr val="1C4F59"/>
                </a:solidFill>
              </a:rPr>
              <a:t> </a:t>
            </a:r>
            <a:r>
              <a:rPr lang="en-US" altLang="en-US" sz="6600" b="1" dirty="0" err="1">
                <a:solidFill>
                  <a:srgbClr val="1C4F59"/>
                </a:solidFill>
              </a:rPr>
              <a:t>lớn</a:t>
            </a:r>
            <a:r>
              <a:rPr lang="en-US" altLang="en-US" sz="6600" b="1" dirty="0">
                <a:solidFill>
                  <a:srgbClr val="1C4F59"/>
                </a:solidFill>
              </a:rPr>
              <a:t> </a:t>
            </a:r>
            <a:r>
              <a:rPr lang="en-US" altLang="en-US" sz="6600" b="1" dirty="0" err="1">
                <a:solidFill>
                  <a:srgbClr val="1C4F59"/>
                </a:solidFill>
              </a:rPr>
              <a:t>công</a:t>
            </a:r>
            <a:r>
              <a:rPr lang="en-US" altLang="en-US" sz="6600" b="1" dirty="0">
                <a:solidFill>
                  <a:srgbClr val="1C4F59"/>
                </a:solidFill>
              </a:rPr>
              <a:t> </a:t>
            </a:r>
            <a:r>
              <a:rPr lang="en-US" altLang="en-US" sz="6600" b="1" dirty="0" err="1">
                <a:solidFill>
                  <a:srgbClr val="1C4F59"/>
                </a:solidFill>
              </a:rPr>
              <a:t>cơ</a:t>
            </a:r>
            <a:r>
              <a:rPr lang="en-US" altLang="en-US" sz="6600" b="1" dirty="0">
                <a:solidFill>
                  <a:srgbClr val="1C4F59"/>
                </a:solidFill>
              </a:rPr>
              <a:t> </a:t>
            </a:r>
            <a:r>
              <a:rPr lang="en-US" altLang="en-US" sz="6600" b="1" dirty="0" err="1">
                <a:solidFill>
                  <a:srgbClr val="1C4F59"/>
                </a:solidFill>
              </a:rPr>
              <a:t>học</a:t>
            </a:r>
            <a:r>
              <a:rPr lang="en-US" altLang="en-US" sz="6600" b="1" dirty="0">
                <a:solidFill>
                  <a:srgbClr val="1C4F59"/>
                </a:solidFill>
              </a:rPr>
              <a:t>?</a:t>
            </a:r>
            <a:endParaRPr lang="en-US" sz="6600" b="1" dirty="0">
              <a:solidFill>
                <a:srgbClr val="003C47"/>
              </a:solidFill>
            </a:endParaRPr>
          </a:p>
        </p:txBody>
      </p:sp>
      <p:grpSp>
        <p:nvGrpSpPr>
          <p:cNvPr id="2" name="Group 1">
            <a:extLst>
              <a:ext uri="{FF2B5EF4-FFF2-40B4-BE49-F238E27FC236}">
                <a16:creationId xmlns:a16="http://schemas.microsoft.com/office/drawing/2014/main" id="{F3C1DDF7-5777-6361-A3E1-BABCBE310618}"/>
              </a:ext>
            </a:extLst>
          </p:cNvPr>
          <p:cNvGrpSpPr/>
          <p:nvPr/>
        </p:nvGrpSpPr>
        <p:grpSpPr>
          <a:xfrm>
            <a:off x="168621" y="90236"/>
            <a:ext cx="3830073" cy="577199"/>
            <a:chOff x="5655075" y="2993994"/>
            <a:chExt cx="2004593" cy="870012"/>
          </a:xfrm>
        </p:grpSpPr>
        <p:sp>
          <p:nvSpPr>
            <p:cNvPr id="3" name="Rectangle: Rounded Corners 2">
              <a:extLst>
                <a:ext uri="{FF2B5EF4-FFF2-40B4-BE49-F238E27FC236}">
                  <a16:creationId xmlns:a16="http://schemas.microsoft.com/office/drawing/2014/main" id="{63355B64-F2DE-79F6-B306-669C775E87F3}"/>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EBA3FA08-511D-DE73-88D2-B2998F0D8A68}"/>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61265" y="371367"/>
            <a:ext cx="2908312" cy="1906045"/>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06913" y="4278977"/>
              <a:ext cx="658440" cy="964515"/>
            </a:xfrm>
            <a:prstGeom prst="rect">
              <a:avLst/>
            </a:prstGeom>
            <a:noFill/>
          </p:spPr>
          <p:txBody>
            <a:bodyPr wrap="square">
              <a:spAutoFit/>
            </a:bodyPr>
            <a:lstStyle/>
            <a:p>
              <a:pPr algn="ctr"/>
              <a:r>
                <a:rPr lang="en-US" sz="20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2000" b="1" dirty="0">
                <a:solidFill>
                  <a:srgbClr val="000000"/>
                </a:solidFill>
                <a:latin typeface="Fira Sans Condensed Medium" panose="020B0603050000020004" pitchFamily="34" charset="0"/>
              </a:endParaRPr>
            </a:p>
          </p:txBody>
        </p:sp>
      </p:grpSp>
      <p:sp>
        <p:nvSpPr>
          <p:cNvPr id="22" name="TextBox 8">
            <a:extLst>
              <a:ext uri="{FF2B5EF4-FFF2-40B4-BE49-F238E27FC236}">
                <a16:creationId xmlns:a16="http://schemas.microsoft.com/office/drawing/2014/main" id="{315894F7-F02D-9481-8882-25C30439F4FB}"/>
              </a:ext>
            </a:extLst>
          </p:cNvPr>
          <p:cNvSpPr txBox="1"/>
          <p:nvPr/>
        </p:nvSpPr>
        <p:spPr>
          <a:xfrm>
            <a:off x="3458819" y="770095"/>
            <a:ext cx="7211229" cy="140371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en-US" b="1" dirty="0"/>
              <a:t>G</a:t>
            </a:r>
            <a:r>
              <a:rPr lang="vi-VN" b="1" dirty="0"/>
              <a:t>i</a:t>
            </a:r>
            <a:r>
              <a:rPr lang="en-US" b="1" dirty="0"/>
              <a:t>ả</a:t>
            </a:r>
            <a:r>
              <a:rPr lang="vi-VN" b="1" dirty="0"/>
              <a:t> s</a:t>
            </a:r>
            <a:r>
              <a:rPr lang="en-US" b="1" dirty="0"/>
              <a:t>ử</a:t>
            </a:r>
            <a:r>
              <a:rPr lang="vi-VN" b="1" dirty="0"/>
              <a:t> nhân viên y tế liên tục tác dụng lực đ</a:t>
            </a:r>
            <a:r>
              <a:rPr lang="en-US" b="1" dirty="0"/>
              <a:t>ể</a:t>
            </a:r>
            <a:r>
              <a:rPr lang="vi-VN" b="1" dirty="0"/>
              <a:t> </a:t>
            </a:r>
            <a:r>
              <a:rPr lang="en-US" b="1" dirty="0" err="1"/>
              <a:t>đẩy</a:t>
            </a:r>
            <a:r>
              <a:rPr lang="vi-VN" b="1" dirty="0"/>
              <a:t> xe cáng di chuyên trên hành lang bệnh viện. Xét ba tinh huống trong b</a:t>
            </a:r>
            <a:r>
              <a:rPr lang="en-US" b="1" dirty="0"/>
              <a:t>ả</a:t>
            </a:r>
            <a:r>
              <a:rPr lang="vi-VN" b="1" dirty="0"/>
              <a:t>ng dưới dây.</a:t>
            </a:r>
            <a:endParaRPr lang="en-US" b="1" dirty="0"/>
          </a:p>
        </p:txBody>
      </p:sp>
      <p:grpSp>
        <p:nvGrpSpPr>
          <p:cNvPr id="5" name="Group 4">
            <a:extLst>
              <a:ext uri="{FF2B5EF4-FFF2-40B4-BE49-F238E27FC236}">
                <a16:creationId xmlns:a16="http://schemas.microsoft.com/office/drawing/2014/main" id="{DAEE13A4-18AA-5817-0E53-51D8A981A428}"/>
              </a:ext>
            </a:extLst>
          </p:cNvPr>
          <p:cNvGrpSpPr/>
          <p:nvPr/>
        </p:nvGrpSpPr>
        <p:grpSpPr>
          <a:xfrm>
            <a:off x="4180963" y="65360"/>
            <a:ext cx="3830073" cy="57719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971717147"/>
              </p:ext>
            </p:extLst>
          </p:nvPr>
        </p:nvGraphicFramePr>
        <p:xfrm>
          <a:off x="1233274" y="2313069"/>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pic>
        <p:nvPicPr>
          <p:cNvPr id="17" name="Picture 2">
            <a:extLst>
              <a:ext uri="{FF2B5EF4-FFF2-40B4-BE49-F238E27FC236}">
                <a16:creationId xmlns:a16="http://schemas.microsoft.com/office/drawing/2014/main" id="{ADF8E3E5-6198-ABC9-D95B-67BA280BAE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07" t="5269" r="13531" b="245"/>
          <a:stretch/>
        </p:blipFill>
        <p:spPr bwMode="auto">
          <a:xfrm>
            <a:off x="112239" y="5508435"/>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2C5A19-82EA-CDFC-7D53-1C160C02F4DC}"/>
              </a:ext>
            </a:extLst>
          </p:cNvPr>
          <p:cNvSpPr txBox="1"/>
          <p:nvPr/>
        </p:nvSpPr>
        <p:spPr>
          <a:xfrm>
            <a:off x="1233274" y="6041710"/>
            <a:ext cx="11352747" cy="51167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3000" dirty="0"/>
              <a:t>Trong </a:t>
            </a:r>
            <a:r>
              <a:rPr lang="en-US" sz="3000" dirty="0" err="1"/>
              <a:t>tình</a:t>
            </a:r>
            <a:r>
              <a:rPr lang="en-US" sz="3000" dirty="0"/>
              <a:t> </a:t>
            </a:r>
            <a:r>
              <a:rPr lang="en-US" sz="3000" dirty="0" err="1"/>
              <a:t>huống</a:t>
            </a:r>
            <a:r>
              <a:rPr lang="en-US" sz="3000" dirty="0"/>
              <a:t> </a:t>
            </a:r>
            <a:r>
              <a:rPr lang="en-US" sz="3000" dirty="0" err="1"/>
              <a:t>nào</a:t>
            </a:r>
            <a:r>
              <a:rPr lang="en-US" sz="3000" dirty="0"/>
              <a:t>, </a:t>
            </a:r>
            <a:r>
              <a:rPr lang="en-US" sz="3000" dirty="0" err="1"/>
              <a:t>nhân</a:t>
            </a:r>
            <a:r>
              <a:rPr lang="en-US" sz="3000" dirty="0"/>
              <a:t> </a:t>
            </a:r>
            <a:r>
              <a:rPr lang="en-US" sz="3000" dirty="0" err="1"/>
              <a:t>viên</a:t>
            </a:r>
            <a:r>
              <a:rPr lang="en-US" sz="3000" dirty="0"/>
              <a:t> y </a:t>
            </a:r>
            <a:r>
              <a:rPr lang="en-US" sz="3000" dirty="0" err="1"/>
              <a:t>tế</a:t>
            </a:r>
            <a:r>
              <a:rPr lang="en-US" sz="3000" dirty="0"/>
              <a:t> </a:t>
            </a:r>
            <a:r>
              <a:rPr lang="en-US" sz="3000" dirty="0" err="1"/>
              <a:t>thực</a:t>
            </a:r>
            <a:r>
              <a:rPr lang="en-US" sz="3000" dirty="0"/>
              <a:t> </a:t>
            </a:r>
            <a:r>
              <a:rPr lang="en-US" sz="3000" dirty="0" err="1"/>
              <a:t>hiện</a:t>
            </a:r>
            <a:r>
              <a:rPr lang="en-US" sz="3000" dirty="0"/>
              <a:t> </a:t>
            </a:r>
            <a:r>
              <a:rPr lang="en-US" sz="3000" dirty="0" err="1"/>
              <a:t>công</a:t>
            </a:r>
            <a:r>
              <a:rPr lang="en-US" sz="3000" dirty="0"/>
              <a:t> </a:t>
            </a:r>
            <a:r>
              <a:rPr lang="en-US" sz="3000" dirty="0" err="1"/>
              <a:t>lớn</a:t>
            </a:r>
            <a:r>
              <a:rPr lang="en-US" sz="3000" dirty="0"/>
              <a:t> </a:t>
            </a:r>
            <a:r>
              <a:rPr lang="en-US" sz="3000" dirty="0" err="1"/>
              <a:t>nhất</a:t>
            </a:r>
            <a:r>
              <a:rPr lang="en-US" sz="3000" dirty="0"/>
              <a:t>?</a:t>
            </a:r>
          </a:p>
        </p:txBody>
      </p:sp>
    </p:spTree>
    <p:extLst>
      <p:ext uri="{BB962C8B-B14F-4D97-AF65-F5344CB8AC3E}">
        <p14:creationId xmlns:p14="http://schemas.microsoft.com/office/powerpoint/2010/main" val="69740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EE13A4-18AA-5817-0E53-51D8A981A428}"/>
              </a:ext>
            </a:extLst>
          </p:cNvPr>
          <p:cNvGrpSpPr/>
          <p:nvPr/>
        </p:nvGrpSpPr>
        <p:grpSpPr>
          <a:xfrm>
            <a:off x="93578" y="177535"/>
            <a:ext cx="3432817" cy="52246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695868"/>
            </a:xfrm>
            <a:prstGeom prst="rect">
              <a:avLst/>
            </a:prstGeom>
            <a:noFill/>
          </p:spPr>
          <p:txBody>
            <a:bodyPr wrap="square">
              <a:spAutoFit/>
            </a:bodyPr>
            <a:lstStyle/>
            <a:p>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4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830533072"/>
              </p:ext>
            </p:extLst>
          </p:nvPr>
        </p:nvGraphicFramePr>
        <p:xfrm>
          <a:off x="992973" y="988122"/>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18" name="TextBox 17">
            <a:extLst>
              <a:ext uri="{FF2B5EF4-FFF2-40B4-BE49-F238E27FC236}">
                <a16:creationId xmlns:a16="http://schemas.microsoft.com/office/drawing/2014/main" id="{FD2C5A19-82EA-CDFC-7D53-1C160C02F4DC}"/>
              </a:ext>
            </a:extLst>
          </p:cNvPr>
          <p:cNvSpPr txBox="1"/>
          <p:nvPr/>
        </p:nvSpPr>
        <p:spPr>
          <a:xfrm>
            <a:off x="1667928" y="4905172"/>
            <a:ext cx="10124022" cy="1619674"/>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000" b="0" dirty="0"/>
              <a:t>Tình huống thứ 3, nhân viên y tế thực hiện công lớn nhất vì lực tác dụng vào vật và quãng đường vật dịch chuyển theo hướng của lực </a:t>
            </a:r>
            <a:r>
              <a:rPr lang="en-US" sz="3000" b="0" dirty="0" err="1"/>
              <a:t>là</a:t>
            </a:r>
            <a:r>
              <a:rPr lang="en-US" sz="3000" b="0" dirty="0"/>
              <a:t> </a:t>
            </a:r>
            <a:r>
              <a:rPr lang="en-US" sz="3000" b="0" dirty="0" err="1"/>
              <a:t>lớn</a:t>
            </a:r>
            <a:r>
              <a:rPr lang="en-US" sz="3000" b="0" dirty="0"/>
              <a:t> </a:t>
            </a:r>
            <a:r>
              <a:rPr lang="en-US" sz="3000" b="0" dirty="0" err="1"/>
              <a:t>nhất</a:t>
            </a:r>
            <a:endParaRPr lang="en-US" sz="3000" b="0" dirty="0"/>
          </a:p>
        </p:txBody>
      </p:sp>
      <p:pic>
        <p:nvPicPr>
          <p:cNvPr id="7" name="Picture 6">
            <a:extLst>
              <a:ext uri="{FF2B5EF4-FFF2-40B4-BE49-F238E27FC236}">
                <a16:creationId xmlns:a16="http://schemas.microsoft.com/office/drawing/2014/main" id="{447F534B-B6C6-AAE2-4A18-BCA2409554A7}"/>
              </a:ext>
            </a:extLst>
          </p:cNvPr>
          <p:cNvPicPr>
            <a:picLocks noChangeAspect="1"/>
          </p:cNvPicPr>
          <p:nvPr/>
        </p:nvPicPr>
        <p:blipFill>
          <a:blip r:embed="rId2"/>
          <a:stretch>
            <a:fillRect/>
          </a:stretch>
        </p:blipFill>
        <p:spPr>
          <a:xfrm>
            <a:off x="211999" y="5042362"/>
            <a:ext cx="1345294" cy="1345294"/>
          </a:xfrm>
          <a:prstGeom prst="rect">
            <a:avLst/>
          </a:prstGeom>
        </p:spPr>
      </p:pic>
    </p:spTree>
    <p:extLst>
      <p:ext uri="{BB962C8B-B14F-4D97-AF65-F5344CB8AC3E}">
        <p14:creationId xmlns:p14="http://schemas.microsoft.com/office/powerpoint/2010/main" val="36336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535062"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BC7801-B491-E99A-DC37-F45998FF3DEE}"/>
              </a:ext>
            </a:extLst>
          </p:cNvPr>
          <p:cNvSpPr txBox="1"/>
          <p:nvPr/>
        </p:nvSpPr>
        <p:spPr>
          <a:xfrm>
            <a:off x="2642193" y="1053753"/>
            <a:ext cx="9306361"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vi-VN" sz="2800" dirty="0"/>
              <a:t>Công sinh ra càng lớn nêu lực tác dụng vào vật càng lớn và quãng </a:t>
            </a:r>
            <a:r>
              <a:rPr lang="en-US" sz="2800" dirty="0"/>
              <a:t>đ</a:t>
            </a:r>
            <a:r>
              <a:rPr lang="vi-VN" sz="2800" dirty="0"/>
              <a:t>ường vật dịch chuy</a:t>
            </a:r>
            <a:r>
              <a:rPr lang="en-US" sz="2800" dirty="0"/>
              <a:t>ể</a:t>
            </a:r>
            <a:r>
              <a:rPr lang="vi-VN" sz="2800" dirty="0"/>
              <a:t>n theo hướng c</a:t>
            </a:r>
            <a:r>
              <a:rPr lang="en-US" sz="2800" dirty="0"/>
              <a:t>ủ</a:t>
            </a:r>
            <a:r>
              <a:rPr lang="vi-VN" sz="2800" dirty="0"/>
              <a:t>a lực càng dài</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1889160"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231325"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 (J)</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 (N)</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 (m)</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254521"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8003531"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 = 1 J.</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5760587"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a:extLst>
              <a:ext uri="{FF2B5EF4-FFF2-40B4-BE49-F238E27FC236}">
                <a16:creationId xmlns:a16="http://schemas.microsoft.com/office/drawing/2014/main" id="{7D966D94-8E25-EF56-7037-1B35193A398C}"/>
              </a:ext>
            </a:extLst>
          </p:cNvPr>
          <p:cNvGrpSpPr/>
          <p:nvPr/>
        </p:nvGrpSpPr>
        <p:grpSpPr>
          <a:xfrm>
            <a:off x="4236666" y="285475"/>
            <a:ext cx="3830073" cy="577199"/>
            <a:chOff x="5655075" y="2993994"/>
            <a:chExt cx="2004593" cy="870012"/>
          </a:xfrm>
        </p:grpSpPr>
        <p:sp>
          <p:nvSpPr>
            <p:cNvPr id="3" name="Rectangle: Rounded Corners 2">
              <a:extLst>
                <a:ext uri="{FF2B5EF4-FFF2-40B4-BE49-F238E27FC236}">
                  <a16:creationId xmlns:a16="http://schemas.microsoft.com/office/drawing/2014/main" id="{2231CE7D-369F-6FD0-462E-7016778FFCC1}"/>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69B0EBDB-E5BF-7EEF-A34F-D1B2C814F631}"/>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1438125"/>
            </a:xfrm>
            <a:prstGeom prst="rect">
              <a:avLst/>
            </a:prstGeom>
            <a:noFill/>
          </p:spPr>
          <p:txBody>
            <a:bodyPr wrap="square">
              <a:spAutoFit/>
            </a:bodyPr>
            <a:lstStyle/>
            <a:p>
              <a:r>
                <a:rPr lang="vi-VN"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2615772" y="2060600"/>
            <a:ext cx="7125387" cy="2736800"/>
          </a:xfrm>
          <a:prstGeom prst="rect">
            <a:avLst/>
          </a:prstGeom>
        </p:spPr>
        <p:txBody>
          <a:bodyPr spcFirstLastPara="1" wrap="square" lIns="121900" tIns="121900" rIns="121900" bIns="121900" anchor="b" anchorCtr="0">
            <a:noAutofit/>
          </a:bodyPr>
          <a:lstStyle/>
          <a:p>
            <a:r>
              <a:rPr lang="vi-VN" sz="7200" dirty="0">
                <a:latin typeface="Fira Sans Black" panose="020B0A03050000020004" pitchFamily="34" charset="0"/>
                <a:ea typeface="Tahoma" panose="020B0604030504040204" pitchFamily="34" charset="0"/>
                <a:cs typeface="Tahoma" panose="020B0604030504040204" pitchFamily="34" charset="0"/>
              </a:rPr>
              <a:t>Bài </a:t>
            </a:r>
            <a:r>
              <a:rPr lang="en-US" sz="7200" dirty="0">
                <a:latin typeface="Fira Sans Black" panose="020B0A03050000020004" pitchFamily="34" charset="0"/>
                <a:ea typeface="Tahoma" panose="020B0604030504040204" pitchFamily="34" charset="0"/>
                <a:cs typeface="Tahoma" panose="020B0604030504040204" pitchFamily="34" charset="0"/>
              </a:rPr>
              <a:t>1</a:t>
            </a:r>
            <a:r>
              <a:rPr lang="vi-VN" sz="7200" dirty="0">
                <a:latin typeface="Fira Sans Black" panose="020B0A03050000020004" pitchFamily="34" charset="0"/>
                <a:ea typeface="Tahoma" panose="020B0604030504040204" pitchFamily="34" charset="0"/>
                <a:cs typeface="Tahoma" panose="020B0604030504040204" pitchFamily="34" charset="0"/>
              </a:rPr>
              <a:t>:</a:t>
            </a:r>
            <a:br>
              <a:rPr lang="vi-VN" sz="7200" dirty="0">
                <a:latin typeface="Fira Sans Black" panose="020B0A03050000020004" pitchFamily="34" charset="0"/>
                <a:ea typeface="Tahoma" panose="020B0604030504040204" pitchFamily="34" charset="0"/>
                <a:cs typeface="Tahoma" panose="020B0604030504040204" pitchFamily="34" charset="0"/>
              </a:rPr>
            </a:br>
            <a:r>
              <a:rPr lang="es" sz="8000" dirty="0">
                <a:latin typeface="Fira Sans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036825" y="4797400"/>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4,2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3" y="5272903"/>
            <a:ext cx="513119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Kilôoát</a:t>
            </a:r>
            <a:r>
              <a:rPr lang="en-US" sz="2800" dirty="0"/>
              <a:t> </a:t>
            </a:r>
            <a:r>
              <a:rPr lang="en-US" sz="2800" dirty="0" err="1"/>
              <a:t>giờ</a:t>
            </a:r>
            <a:r>
              <a:rPr lang="en-US" sz="2800" dirty="0"/>
              <a:t>: 1 kWh = 3 600 000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grpSp>
        <p:nvGrpSpPr>
          <p:cNvPr id="2" name="Group 1">
            <a:extLst>
              <a:ext uri="{FF2B5EF4-FFF2-40B4-BE49-F238E27FC236}">
                <a16:creationId xmlns:a16="http://schemas.microsoft.com/office/drawing/2014/main" id="{44E12C8E-A6A1-9759-07B2-779971F21B9A}"/>
              </a:ext>
            </a:extLst>
          </p:cNvPr>
          <p:cNvGrpSpPr/>
          <p:nvPr/>
        </p:nvGrpSpPr>
        <p:grpSpPr>
          <a:xfrm>
            <a:off x="2712784" y="805497"/>
            <a:ext cx="3830073" cy="577199"/>
            <a:chOff x="5655075" y="2993994"/>
            <a:chExt cx="2004593" cy="870012"/>
          </a:xfrm>
        </p:grpSpPr>
        <p:sp>
          <p:nvSpPr>
            <p:cNvPr id="3" name="Rectangle: Rounded Corners 2">
              <a:extLst>
                <a:ext uri="{FF2B5EF4-FFF2-40B4-BE49-F238E27FC236}">
                  <a16:creationId xmlns:a16="http://schemas.microsoft.com/office/drawing/2014/main" id="{AD17F332-4621-CD39-C7AB-14FC2AD7C248}"/>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4511460-A693-D0C3-581B-C368447341E5}"/>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1"/>
            <a:ext cx="12192000" cy="3867151"/>
          </a:xfrm>
          <a:prstGeom prst="rect">
            <a:avLst/>
          </a:prstGeom>
          <a:solidFill>
            <a:srgbClr val="E55C5E"/>
          </a:solidFill>
        </p:spPr>
      </p:sp>
      <p:graphicFrame>
        <p:nvGraphicFramePr>
          <p:cNvPr id="3" name="Table 2">
            <a:extLst>
              <a:ext uri="{FF2B5EF4-FFF2-40B4-BE49-F238E27FC236}">
                <a16:creationId xmlns:a16="http://schemas.microsoft.com/office/drawing/2014/main" id="{1272531F-0223-83F6-BB1E-B7C1591D14FC}"/>
              </a:ext>
            </a:extLst>
          </p:cNvPr>
          <p:cNvGraphicFramePr>
            <a:graphicFrameLocks noGrp="1"/>
          </p:cNvGraphicFramePr>
          <p:nvPr>
            <p:extLst>
              <p:ext uri="{D42A27DB-BD31-4B8C-83A1-F6EECF244321}">
                <p14:modId xmlns:p14="http://schemas.microsoft.com/office/powerpoint/2010/main" val="3967889128"/>
              </p:ext>
            </p:extLst>
          </p:nvPr>
        </p:nvGraphicFramePr>
        <p:xfrm>
          <a:off x="1115611" y="991425"/>
          <a:ext cx="9960777" cy="2804160"/>
        </p:xfrm>
        <a:graphic>
          <a:graphicData uri="http://schemas.openxmlformats.org/drawingml/2006/table">
            <a:tbl>
              <a:tblPr firstRow="1" bandRow="1">
                <a:tableStyleId>{5C22544A-7EE6-4342-B048-85BDC9FD1C3A}</a:tableStyleId>
              </a:tblPr>
              <a:tblGrid>
                <a:gridCol w="5070657">
                  <a:extLst>
                    <a:ext uri="{9D8B030D-6E8A-4147-A177-3AD203B41FA5}">
                      <a16:colId xmlns:a16="http://schemas.microsoft.com/office/drawing/2014/main" val="1467729215"/>
                    </a:ext>
                  </a:extLst>
                </a:gridCol>
                <a:gridCol w="2586210">
                  <a:extLst>
                    <a:ext uri="{9D8B030D-6E8A-4147-A177-3AD203B41FA5}">
                      <a16:colId xmlns:a16="http://schemas.microsoft.com/office/drawing/2014/main" val="3301096761"/>
                    </a:ext>
                  </a:extLst>
                </a:gridCol>
                <a:gridCol w="2303910">
                  <a:extLst>
                    <a:ext uri="{9D8B030D-6E8A-4147-A177-3AD203B41FA5}">
                      <a16:colId xmlns:a16="http://schemas.microsoft.com/office/drawing/2014/main" val="948751094"/>
                    </a:ext>
                  </a:extLst>
                </a:gridCol>
              </a:tblGrid>
              <a:tr h="331613">
                <a:tc>
                  <a:txBody>
                    <a:bodyP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Huống</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Lực</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dụng</a:t>
                      </a:r>
                      <a:r>
                        <a:rPr lang="en-US" sz="2000" dirty="0">
                          <a:solidFill>
                            <a:srgbClr val="000000"/>
                          </a:solidFill>
                        </a:rPr>
                        <a:t> </a:t>
                      </a:r>
                    </a:p>
                    <a:p>
                      <a:pPr algn="ctr"/>
                      <a:r>
                        <a:rPr lang="en-US" sz="20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Quãng</a:t>
                      </a:r>
                      <a:r>
                        <a:rPr lang="en-US" sz="2000" dirty="0">
                          <a:solidFill>
                            <a:srgbClr val="000000"/>
                          </a:solidFill>
                        </a:rPr>
                        <a:t> </a:t>
                      </a:r>
                      <a:r>
                        <a:rPr lang="en-US" sz="2000" dirty="0" err="1">
                          <a:solidFill>
                            <a:srgbClr val="000000"/>
                          </a:solidFill>
                        </a:rPr>
                        <a:t>đường</a:t>
                      </a:r>
                      <a:r>
                        <a:rPr lang="en-US" sz="20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331613">
                <a:tc>
                  <a:txBody>
                    <a:bodyPr/>
                    <a:lstStyle/>
                    <a:p>
                      <a:pPr algn="l"/>
                      <a:r>
                        <a:rPr lang="vi-VN" sz="2000" b="0" i="0" u="none" strike="noStrike" cap="none" dirty="0">
                          <a:solidFill>
                            <a:srgbClr val="000000"/>
                          </a:solidFill>
                          <a:latin typeface="+mn-lt"/>
                          <a:ea typeface="+mn-ea"/>
                          <a:cs typeface="+mn-cs"/>
                          <a:sym typeface="Arial"/>
                        </a:rPr>
                        <a:t>1. Đẩy xe cáng đế ra đón bệnh nhân trên quãng đường s</a:t>
                      </a:r>
                      <a:r>
                        <a:rPr lang="en-US" sz="20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F</a:t>
                      </a:r>
                      <a:r>
                        <a:rPr lang="en-US" sz="2000" baseline="-25000" dirty="0">
                          <a:solidFill>
                            <a:srgbClr val="000000"/>
                          </a:solidFill>
                        </a:rPr>
                        <a:t>1</a:t>
                      </a:r>
                      <a:r>
                        <a:rPr lang="en-US" sz="20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s</a:t>
                      </a:r>
                      <a:r>
                        <a:rPr lang="en-US" sz="2000" baseline="-25000" dirty="0">
                          <a:solidFill>
                            <a:srgbClr val="000000"/>
                          </a:solidFill>
                        </a:rPr>
                        <a:t>1</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2</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2</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2</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3</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3</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3</a:t>
                      </a:r>
                      <a:r>
                        <a:rPr lang="en-US" sz="20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34" name="TextBox 34"/>
          <p:cNvSpPr txBox="1"/>
          <p:nvPr/>
        </p:nvSpPr>
        <p:spPr>
          <a:xfrm>
            <a:off x="933594" y="459202"/>
            <a:ext cx="11608336" cy="44345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sz="2600" dirty="0" err="1"/>
              <a:t>Tính</a:t>
            </a:r>
            <a:r>
              <a:rPr lang="en-US" sz="2600" dirty="0"/>
              <a:t> </a:t>
            </a:r>
            <a:r>
              <a:rPr lang="en-US" sz="2600" dirty="0" err="1"/>
              <a:t>công</a:t>
            </a:r>
            <a:r>
              <a:rPr lang="en-US" sz="2600" dirty="0"/>
              <a:t> </a:t>
            </a:r>
            <a:r>
              <a:rPr lang="en-US" sz="2600" dirty="0" err="1"/>
              <a:t>của</a:t>
            </a:r>
            <a:r>
              <a:rPr lang="en-US" sz="2600" dirty="0"/>
              <a:t> </a:t>
            </a:r>
            <a:r>
              <a:rPr lang="en-US" sz="2600" dirty="0" err="1"/>
              <a:t>nhân</a:t>
            </a:r>
            <a:r>
              <a:rPr lang="en-US" sz="2600" dirty="0"/>
              <a:t> </a:t>
            </a:r>
            <a:r>
              <a:rPr lang="en-US" sz="2600" dirty="0" err="1"/>
              <a:t>viên</a:t>
            </a:r>
            <a:r>
              <a:rPr lang="en-US" sz="2600" dirty="0"/>
              <a:t> y </a:t>
            </a:r>
            <a:r>
              <a:rPr lang="en-US" sz="2600" dirty="0" err="1"/>
              <a:t>tế</a:t>
            </a:r>
            <a:r>
              <a:rPr lang="en-US" sz="2600" dirty="0"/>
              <a:t> </a:t>
            </a:r>
            <a:r>
              <a:rPr lang="en-US" sz="2600" dirty="0" err="1"/>
              <a:t>đã</a:t>
            </a:r>
            <a:r>
              <a:rPr lang="en-US" sz="2600" dirty="0"/>
              <a:t> </a:t>
            </a:r>
            <a:r>
              <a:rPr lang="en-US" sz="2600" dirty="0" err="1"/>
              <a:t>thực</a:t>
            </a:r>
            <a:r>
              <a:rPr lang="en-US" sz="2600" dirty="0"/>
              <a:t> </a:t>
            </a:r>
            <a:r>
              <a:rPr lang="en-US" sz="2600" dirty="0" err="1"/>
              <a:t>hiện</a:t>
            </a:r>
            <a:r>
              <a:rPr lang="en-US" sz="2600" dirty="0"/>
              <a:t> </a:t>
            </a:r>
            <a:r>
              <a:rPr lang="en-US" sz="2600" dirty="0" err="1"/>
              <a:t>trong</a:t>
            </a:r>
            <a:r>
              <a:rPr lang="en-US" sz="2600" dirty="0"/>
              <a:t> </a:t>
            </a:r>
            <a:r>
              <a:rPr lang="en-US" sz="2600" dirty="0" err="1"/>
              <a:t>ba</a:t>
            </a:r>
            <a:r>
              <a:rPr lang="en-US" sz="2600" dirty="0"/>
              <a:t> </a:t>
            </a:r>
            <a:r>
              <a:rPr lang="en-US" sz="2600" dirty="0" err="1"/>
              <a:t>tình</a:t>
            </a:r>
            <a:r>
              <a:rPr lang="en-US" sz="2600" dirty="0"/>
              <a:t> </a:t>
            </a:r>
            <a:r>
              <a:rPr lang="en-US" sz="2600" dirty="0" err="1"/>
              <a:t>huống</a:t>
            </a:r>
            <a:r>
              <a:rPr lang="en-US" sz="2600" dirty="0"/>
              <a:t> ở </a:t>
            </a:r>
            <a:r>
              <a:rPr lang="en-US" sz="2600" dirty="0" err="1"/>
              <a:t>bảng</a:t>
            </a:r>
            <a:r>
              <a:rPr lang="en-US" sz="2600" dirty="0"/>
              <a:t> 1.1.</a:t>
            </a:r>
            <a:endParaRPr lang="en-US" altLang="en-US" sz="2600" dirty="0"/>
          </a:p>
        </p:txBody>
      </p:sp>
      <p:sp>
        <p:nvSpPr>
          <p:cNvPr id="70" name="Text Box 8"/>
          <p:cNvSpPr txBox="1">
            <a:spLocks noChangeArrowheads="1"/>
          </p:cNvSpPr>
          <p:nvPr/>
        </p:nvSpPr>
        <p:spPr bwMode="auto">
          <a:xfrm>
            <a:off x="933594"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1:</a:t>
            </a:r>
          </a:p>
        </p:txBody>
      </p:sp>
      <p:sp>
        <p:nvSpPr>
          <p:cNvPr id="71" name="Text Box 9"/>
          <p:cNvSpPr txBox="1">
            <a:spLocks noChangeArrowheads="1"/>
          </p:cNvSpPr>
          <p:nvPr/>
        </p:nvSpPr>
        <p:spPr bwMode="auto">
          <a:xfrm>
            <a:off x="977046"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25.50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1 250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99496" cy="1199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5375380" y="-10156"/>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sp>
        <p:nvSpPr>
          <p:cNvPr id="4" name="Text Box 8">
            <a:extLst>
              <a:ext uri="{FF2B5EF4-FFF2-40B4-BE49-F238E27FC236}">
                <a16:creationId xmlns:a16="http://schemas.microsoft.com/office/drawing/2014/main" id="{A7CC9403-C227-4951-80E6-62F158E39A5F}"/>
              </a:ext>
            </a:extLst>
          </p:cNvPr>
          <p:cNvSpPr txBox="1">
            <a:spLocks noChangeArrowheads="1"/>
          </p:cNvSpPr>
          <p:nvPr/>
        </p:nvSpPr>
        <p:spPr bwMode="auto">
          <a:xfrm>
            <a:off x="4942422"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2:</a:t>
            </a:r>
          </a:p>
        </p:txBody>
      </p:sp>
      <p:sp>
        <p:nvSpPr>
          <p:cNvPr id="5" name="Text Box 9">
            <a:extLst>
              <a:ext uri="{FF2B5EF4-FFF2-40B4-BE49-F238E27FC236}">
                <a16:creationId xmlns:a16="http://schemas.microsoft.com/office/drawing/2014/main" id="{B0F05256-B7E6-529D-5575-CEEF03F67CF5}"/>
              </a:ext>
            </a:extLst>
          </p:cNvPr>
          <p:cNvSpPr txBox="1">
            <a:spLocks noChangeArrowheads="1"/>
          </p:cNvSpPr>
          <p:nvPr/>
        </p:nvSpPr>
        <p:spPr bwMode="auto">
          <a:xfrm>
            <a:off x="4985874"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2 500 (J)  </a:t>
            </a:r>
          </a:p>
        </p:txBody>
      </p:sp>
      <p:sp>
        <p:nvSpPr>
          <p:cNvPr id="6" name="Text Box 8">
            <a:extLst>
              <a:ext uri="{FF2B5EF4-FFF2-40B4-BE49-F238E27FC236}">
                <a16:creationId xmlns:a16="http://schemas.microsoft.com/office/drawing/2014/main" id="{891E42E2-602A-E550-0751-7392402EA7A2}"/>
              </a:ext>
            </a:extLst>
          </p:cNvPr>
          <p:cNvSpPr txBox="1">
            <a:spLocks noChangeArrowheads="1"/>
          </p:cNvSpPr>
          <p:nvPr/>
        </p:nvSpPr>
        <p:spPr bwMode="auto">
          <a:xfrm>
            <a:off x="8742897"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3</a:t>
            </a:r>
          </a:p>
        </p:txBody>
      </p:sp>
      <p:sp>
        <p:nvSpPr>
          <p:cNvPr id="7" name="Text Box 9">
            <a:extLst>
              <a:ext uri="{FF2B5EF4-FFF2-40B4-BE49-F238E27FC236}">
                <a16:creationId xmlns:a16="http://schemas.microsoft.com/office/drawing/2014/main" id="{8FB28D63-D3B0-6443-F7F0-DFAC496D71A5}"/>
              </a:ext>
            </a:extLst>
          </p:cNvPr>
          <p:cNvSpPr txBox="1">
            <a:spLocks noChangeArrowheads="1"/>
          </p:cNvSpPr>
          <p:nvPr/>
        </p:nvSpPr>
        <p:spPr bwMode="auto">
          <a:xfrm>
            <a:off x="8786349"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50.100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5 000 (J)  </a:t>
            </a:r>
          </a:p>
        </p:txBody>
      </p:sp>
    </p:spTree>
    <p:extLst>
      <p:ext uri="{BB962C8B-B14F-4D97-AF65-F5344CB8AC3E}">
        <p14:creationId xmlns:p14="http://schemas.microsoft.com/office/powerpoint/2010/main" val="5854861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childTnLst>
                          </p:cTn>
                        </p:par>
                        <p:par>
                          <p:cTn id="12" fill="hold">
                            <p:stCondLst>
                              <p:cond delay="1575"/>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checkerboard(across)">
                                      <p:cBhvr>
                                        <p:cTn id="20" dur="500"/>
                                        <p:tgtEl>
                                          <p:spTgt spid="70"/>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checkerboard(across)">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par>
                          <p:cTn id="30" fill="hold">
                            <p:stCondLst>
                              <p:cond delay="500"/>
                            </p:stCondLst>
                            <p:childTnLst>
                              <p:par>
                                <p:cTn id="31" presetID="5"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par>
                          <p:cTn id="39" fill="hold">
                            <p:stCondLst>
                              <p:cond delay="500"/>
                            </p:stCondLst>
                            <p:childTnLst>
                              <p:par>
                                <p:cTn id="40" presetID="5"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71" grpId="0"/>
      <p:bldP spid="2"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1FFE2-A44A-35A4-0010-5EE20C1FB2D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109309" y="872412"/>
            <a:ext cx="5937380" cy="5728996"/>
          </a:xfrm>
          <a:prstGeom prst="rect">
            <a:avLst/>
          </a:prstGeom>
        </p:spPr>
      </p:pic>
      <p:grpSp>
        <p:nvGrpSpPr>
          <p:cNvPr id="8" name="Google Shape;3204;p66">
            <a:extLst>
              <a:ext uri="{FF2B5EF4-FFF2-40B4-BE49-F238E27FC236}">
                <a16:creationId xmlns:a16="http://schemas.microsoft.com/office/drawing/2014/main" id="{3573862E-8E18-B35E-B405-BA3AF254F67F}"/>
              </a:ext>
            </a:extLst>
          </p:cNvPr>
          <p:cNvGrpSpPr/>
          <p:nvPr/>
        </p:nvGrpSpPr>
        <p:grpSpPr>
          <a:xfrm>
            <a:off x="6096000" y="937726"/>
            <a:ext cx="473103" cy="473201"/>
            <a:chOff x="7231039" y="1935208"/>
            <a:chExt cx="389492" cy="389573"/>
          </a:xfrm>
        </p:grpSpPr>
        <p:sp>
          <p:nvSpPr>
            <p:cNvPr id="9" name="Google Shape;3205;p66">
              <a:extLst>
                <a:ext uri="{FF2B5EF4-FFF2-40B4-BE49-F238E27FC236}">
                  <a16:creationId xmlns:a16="http://schemas.microsoft.com/office/drawing/2014/main" id="{F7A79A4C-6952-C1AC-869D-EE734AF37954}"/>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3206;p66">
              <a:extLst>
                <a:ext uri="{FF2B5EF4-FFF2-40B4-BE49-F238E27FC236}">
                  <a16:creationId xmlns:a16="http://schemas.microsoft.com/office/drawing/2014/main" id="{D58455AC-59B9-3D01-C78C-3F61ADF01B9A}"/>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3207;p66">
              <a:extLst>
                <a:ext uri="{FF2B5EF4-FFF2-40B4-BE49-F238E27FC236}">
                  <a16:creationId xmlns:a16="http://schemas.microsoft.com/office/drawing/2014/main" id="{A0034404-C6A5-0C61-DB38-7C4DE696CE43}"/>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3208;p66">
              <a:extLst>
                <a:ext uri="{FF2B5EF4-FFF2-40B4-BE49-F238E27FC236}">
                  <a16:creationId xmlns:a16="http://schemas.microsoft.com/office/drawing/2014/main" id="{B58047E1-4518-37E9-376B-D456AD5EEF55}"/>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3209;p66">
              <a:extLst>
                <a:ext uri="{FF2B5EF4-FFF2-40B4-BE49-F238E27FC236}">
                  <a16:creationId xmlns:a16="http://schemas.microsoft.com/office/drawing/2014/main" id="{935DA741-B5BD-1703-E799-DCE73C9021F1}"/>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3210;p66">
              <a:extLst>
                <a:ext uri="{FF2B5EF4-FFF2-40B4-BE49-F238E27FC236}">
                  <a16:creationId xmlns:a16="http://schemas.microsoft.com/office/drawing/2014/main" id="{AA53434B-7FAA-685C-1940-EAAAAB0154C1}"/>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3211;p66">
              <a:extLst>
                <a:ext uri="{FF2B5EF4-FFF2-40B4-BE49-F238E27FC236}">
                  <a16:creationId xmlns:a16="http://schemas.microsoft.com/office/drawing/2014/main" id="{A2A10A14-5FE1-85A5-9FC5-3A0E13CDCD0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3212;p66">
              <a:extLst>
                <a:ext uri="{FF2B5EF4-FFF2-40B4-BE49-F238E27FC236}">
                  <a16:creationId xmlns:a16="http://schemas.microsoft.com/office/drawing/2014/main" id="{3669F021-7BC0-61EE-573E-88E44D32B762}"/>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3213;p66">
              <a:extLst>
                <a:ext uri="{FF2B5EF4-FFF2-40B4-BE49-F238E27FC236}">
                  <a16:creationId xmlns:a16="http://schemas.microsoft.com/office/drawing/2014/main" id="{699959E1-5D50-E7B3-32F2-7F1ED880AFA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3214;p66">
              <a:extLst>
                <a:ext uri="{FF2B5EF4-FFF2-40B4-BE49-F238E27FC236}">
                  <a16:creationId xmlns:a16="http://schemas.microsoft.com/office/drawing/2014/main" id="{77E6ABAC-F805-F50C-D225-3B5D96C7D5EC}"/>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3215;p66">
              <a:extLst>
                <a:ext uri="{FF2B5EF4-FFF2-40B4-BE49-F238E27FC236}">
                  <a16:creationId xmlns:a16="http://schemas.microsoft.com/office/drawing/2014/main" id="{A5F9234E-31FF-C827-E43B-80544EB74C7B}"/>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3216;p66">
              <a:extLst>
                <a:ext uri="{FF2B5EF4-FFF2-40B4-BE49-F238E27FC236}">
                  <a16:creationId xmlns:a16="http://schemas.microsoft.com/office/drawing/2014/main" id="{CB73E56C-E338-D7A1-5D1D-ABC03DB42145}"/>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3217;p66">
              <a:extLst>
                <a:ext uri="{FF2B5EF4-FFF2-40B4-BE49-F238E27FC236}">
                  <a16:creationId xmlns:a16="http://schemas.microsoft.com/office/drawing/2014/main" id="{C6A7CE70-9381-54F1-1DA5-07C6D981AF8C}"/>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3218;p66">
              <a:extLst>
                <a:ext uri="{FF2B5EF4-FFF2-40B4-BE49-F238E27FC236}">
                  <a16:creationId xmlns:a16="http://schemas.microsoft.com/office/drawing/2014/main" id="{61DF5F65-678C-83AA-0284-D2F0F9AC71E6}"/>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3219;p66">
              <a:extLst>
                <a:ext uri="{FF2B5EF4-FFF2-40B4-BE49-F238E27FC236}">
                  <a16:creationId xmlns:a16="http://schemas.microsoft.com/office/drawing/2014/main" id="{F4319AF9-F552-37E5-163B-4721C255DC2A}"/>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3220;p66">
              <a:extLst>
                <a:ext uri="{FF2B5EF4-FFF2-40B4-BE49-F238E27FC236}">
                  <a16:creationId xmlns:a16="http://schemas.microsoft.com/office/drawing/2014/main" id="{E3442EF9-6979-16C9-FE9A-ACAED5252BAA}"/>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5" name="Group 24">
            <a:extLst>
              <a:ext uri="{FF2B5EF4-FFF2-40B4-BE49-F238E27FC236}">
                <a16:creationId xmlns:a16="http://schemas.microsoft.com/office/drawing/2014/main" id="{1EF94062-5D8E-AFA2-D992-50E3761F8F46}"/>
              </a:ext>
            </a:extLst>
          </p:cNvPr>
          <p:cNvGrpSpPr/>
          <p:nvPr/>
        </p:nvGrpSpPr>
        <p:grpSpPr>
          <a:xfrm>
            <a:off x="270154" y="250619"/>
            <a:ext cx="2807845" cy="577199"/>
            <a:chOff x="5655075" y="2993994"/>
            <a:chExt cx="2383597" cy="870012"/>
          </a:xfrm>
        </p:grpSpPr>
        <p:sp>
          <p:nvSpPr>
            <p:cNvPr id="26" name="Rectangle: Rounded Corners 25">
              <a:extLst>
                <a:ext uri="{FF2B5EF4-FFF2-40B4-BE49-F238E27FC236}">
                  <a16:creationId xmlns:a16="http://schemas.microsoft.com/office/drawing/2014/main" id="{BCB6CAFC-5A6C-F923-465A-4D5906257FA6}"/>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FDB6720C-9383-7835-16B1-264156DED6CB}"/>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
        <p:nvSpPr>
          <p:cNvPr id="28" name="TextBox 27">
            <a:extLst>
              <a:ext uri="{FF2B5EF4-FFF2-40B4-BE49-F238E27FC236}">
                <a16:creationId xmlns:a16="http://schemas.microsoft.com/office/drawing/2014/main" id="{7A220C5C-F549-3846-25D0-9AB80B8C1F32}"/>
              </a:ext>
            </a:extLst>
          </p:cNvPr>
          <p:cNvSpPr txBox="1"/>
          <p:nvPr/>
        </p:nvSpPr>
        <p:spPr>
          <a:xfrm>
            <a:off x="6752410" y="872412"/>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có</a:t>
            </a:r>
            <a:r>
              <a:rPr lang="en-US" sz="2800" b="0" dirty="0"/>
              <a:t> </a:t>
            </a:r>
            <a:r>
              <a:rPr lang="en-US" sz="2800" b="0" dirty="0" err="1"/>
              <a:t>khả</a:t>
            </a:r>
            <a:r>
              <a:rPr lang="en-US" sz="2800" b="0" dirty="0"/>
              <a:t> </a:t>
            </a:r>
            <a:r>
              <a:rPr lang="en-US" sz="2800" b="0" dirty="0" err="1"/>
              <a:t>năng</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đó</a:t>
            </a:r>
            <a:r>
              <a:rPr lang="en-US" sz="2800" b="0" dirty="0"/>
              <a:t> </a:t>
            </a:r>
            <a:r>
              <a:rPr lang="en-US" sz="2800" b="0" dirty="0" err="1"/>
              <a:t>có</a:t>
            </a:r>
            <a:r>
              <a:rPr lang="en-US" sz="2800" b="0" dirty="0"/>
              <a:t> </a:t>
            </a:r>
            <a:r>
              <a:rPr lang="en-US" sz="2800" b="0" dirty="0" err="1"/>
              <a:t>năng</a:t>
            </a:r>
            <a:r>
              <a:rPr lang="en-US" sz="2800" b="0" dirty="0"/>
              <a:t> </a:t>
            </a:r>
            <a:r>
              <a:rPr lang="en-US" sz="2800" b="0" dirty="0" err="1"/>
              <a:t>lượng</a:t>
            </a:r>
            <a:endParaRPr lang="en-US" sz="2800" b="0" dirty="0"/>
          </a:p>
        </p:txBody>
      </p:sp>
      <p:grpSp>
        <p:nvGrpSpPr>
          <p:cNvPr id="29" name="Google Shape;3204;p66">
            <a:extLst>
              <a:ext uri="{FF2B5EF4-FFF2-40B4-BE49-F238E27FC236}">
                <a16:creationId xmlns:a16="http://schemas.microsoft.com/office/drawing/2014/main" id="{EFE4447D-4BFB-C2D7-0490-95CBA3471217}"/>
              </a:ext>
            </a:extLst>
          </p:cNvPr>
          <p:cNvGrpSpPr/>
          <p:nvPr/>
        </p:nvGrpSpPr>
        <p:grpSpPr>
          <a:xfrm>
            <a:off x="6102879" y="2177142"/>
            <a:ext cx="473103" cy="473201"/>
            <a:chOff x="7231039" y="1935208"/>
            <a:chExt cx="389492" cy="389573"/>
          </a:xfrm>
        </p:grpSpPr>
        <p:sp>
          <p:nvSpPr>
            <p:cNvPr id="30" name="Google Shape;3205;p66">
              <a:extLst>
                <a:ext uri="{FF2B5EF4-FFF2-40B4-BE49-F238E27FC236}">
                  <a16:creationId xmlns:a16="http://schemas.microsoft.com/office/drawing/2014/main" id="{E586342E-30F5-BEEA-27F7-30E7580320FB}"/>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206;p66">
              <a:extLst>
                <a:ext uri="{FF2B5EF4-FFF2-40B4-BE49-F238E27FC236}">
                  <a16:creationId xmlns:a16="http://schemas.microsoft.com/office/drawing/2014/main" id="{ECE4159E-928A-FD9B-51A7-757A92FBD458}"/>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207;p66">
              <a:extLst>
                <a:ext uri="{FF2B5EF4-FFF2-40B4-BE49-F238E27FC236}">
                  <a16:creationId xmlns:a16="http://schemas.microsoft.com/office/drawing/2014/main" id="{D4E0475B-5278-4E06-B27B-73E86B0D73B1}"/>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208;p66">
              <a:extLst>
                <a:ext uri="{FF2B5EF4-FFF2-40B4-BE49-F238E27FC236}">
                  <a16:creationId xmlns:a16="http://schemas.microsoft.com/office/drawing/2014/main" id="{9466D24D-FEEF-52C2-92FD-EFBEFB0CBE62}"/>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209;p66">
              <a:extLst>
                <a:ext uri="{FF2B5EF4-FFF2-40B4-BE49-F238E27FC236}">
                  <a16:creationId xmlns:a16="http://schemas.microsoft.com/office/drawing/2014/main" id="{BA480DE1-71F1-93E0-59B7-9E7638DC41ED}"/>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210;p66">
              <a:extLst>
                <a:ext uri="{FF2B5EF4-FFF2-40B4-BE49-F238E27FC236}">
                  <a16:creationId xmlns:a16="http://schemas.microsoft.com/office/drawing/2014/main" id="{3C17F73A-6333-9D99-4DD1-6646454A1E95}"/>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211;p66">
              <a:extLst>
                <a:ext uri="{FF2B5EF4-FFF2-40B4-BE49-F238E27FC236}">
                  <a16:creationId xmlns:a16="http://schemas.microsoft.com/office/drawing/2014/main" id="{F7CD35EA-5E20-A6F6-27B3-28F63881699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212;p66">
              <a:extLst>
                <a:ext uri="{FF2B5EF4-FFF2-40B4-BE49-F238E27FC236}">
                  <a16:creationId xmlns:a16="http://schemas.microsoft.com/office/drawing/2014/main" id="{4C45EEFC-7514-A6AE-D6FE-200C5220B598}"/>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213;p66">
              <a:extLst>
                <a:ext uri="{FF2B5EF4-FFF2-40B4-BE49-F238E27FC236}">
                  <a16:creationId xmlns:a16="http://schemas.microsoft.com/office/drawing/2014/main" id="{3A820ED7-ABDF-C460-8D04-F43AFAEBCB31}"/>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214;p66">
              <a:extLst>
                <a:ext uri="{FF2B5EF4-FFF2-40B4-BE49-F238E27FC236}">
                  <a16:creationId xmlns:a16="http://schemas.microsoft.com/office/drawing/2014/main" id="{AE5479C1-59C6-6E42-AF5F-0BD4BD09383B}"/>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215;p66">
              <a:extLst>
                <a:ext uri="{FF2B5EF4-FFF2-40B4-BE49-F238E27FC236}">
                  <a16:creationId xmlns:a16="http://schemas.microsoft.com/office/drawing/2014/main" id="{D65EDED0-ADB8-72F7-FC3A-F99ED75DE9C7}"/>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216;p66">
              <a:extLst>
                <a:ext uri="{FF2B5EF4-FFF2-40B4-BE49-F238E27FC236}">
                  <a16:creationId xmlns:a16="http://schemas.microsoft.com/office/drawing/2014/main" id="{AED6DE48-ECC8-D90B-85D9-0C397A803543}"/>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217;p66">
              <a:extLst>
                <a:ext uri="{FF2B5EF4-FFF2-40B4-BE49-F238E27FC236}">
                  <a16:creationId xmlns:a16="http://schemas.microsoft.com/office/drawing/2014/main" id="{74635810-C527-9CE4-3CC0-A8891BF444E9}"/>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218;p66">
              <a:extLst>
                <a:ext uri="{FF2B5EF4-FFF2-40B4-BE49-F238E27FC236}">
                  <a16:creationId xmlns:a16="http://schemas.microsoft.com/office/drawing/2014/main" id="{CC5C52B7-E1D5-45A9-16A5-8776EBAB4473}"/>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219;p66">
              <a:extLst>
                <a:ext uri="{FF2B5EF4-FFF2-40B4-BE49-F238E27FC236}">
                  <a16:creationId xmlns:a16="http://schemas.microsoft.com/office/drawing/2014/main" id="{BAA3F134-2E1C-F6B9-6793-455A716FED16}"/>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220;p66">
              <a:extLst>
                <a:ext uri="{FF2B5EF4-FFF2-40B4-BE49-F238E27FC236}">
                  <a16:creationId xmlns:a16="http://schemas.microsoft.com/office/drawing/2014/main" id="{49B4388F-15D1-FD03-C6F1-B2655D68897D}"/>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6" name="TextBox 45">
            <a:extLst>
              <a:ext uri="{FF2B5EF4-FFF2-40B4-BE49-F238E27FC236}">
                <a16:creationId xmlns:a16="http://schemas.microsoft.com/office/drawing/2014/main" id="{22F5674D-B299-D4DC-723F-1D85706D074B}"/>
              </a:ext>
            </a:extLst>
          </p:cNvPr>
          <p:cNvSpPr txBox="1"/>
          <p:nvPr/>
        </p:nvSpPr>
        <p:spPr>
          <a:xfrm>
            <a:off x="6759289" y="2111828"/>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vật</a:t>
            </a:r>
            <a:r>
              <a:rPr lang="en-US" sz="2800" b="0" dirty="0"/>
              <a:t> </a:t>
            </a:r>
            <a:r>
              <a:rPr lang="en-US" sz="2800" b="0" dirty="0" err="1"/>
              <a:t>khác</a:t>
            </a:r>
            <a:endParaRPr lang="en-US" sz="2800" b="0" dirty="0"/>
          </a:p>
        </p:txBody>
      </p:sp>
      <p:grpSp>
        <p:nvGrpSpPr>
          <p:cNvPr id="47" name="Google Shape;3204;p66">
            <a:extLst>
              <a:ext uri="{FF2B5EF4-FFF2-40B4-BE49-F238E27FC236}">
                <a16:creationId xmlns:a16="http://schemas.microsoft.com/office/drawing/2014/main" id="{ABC08577-A8E5-54D7-AEAF-8524B04A0030}"/>
              </a:ext>
            </a:extLst>
          </p:cNvPr>
          <p:cNvGrpSpPr/>
          <p:nvPr/>
        </p:nvGrpSpPr>
        <p:grpSpPr>
          <a:xfrm>
            <a:off x="6145313" y="3457147"/>
            <a:ext cx="473103" cy="473201"/>
            <a:chOff x="7231039" y="1935208"/>
            <a:chExt cx="389492" cy="389573"/>
          </a:xfrm>
        </p:grpSpPr>
        <p:sp>
          <p:nvSpPr>
            <p:cNvPr id="48" name="Google Shape;3205;p66">
              <a:extLst>
                <a:ext uri="{FF2B5EF4-FFF2-40B4-BE49-F238E27FC236}">
                  <a16:creationId xmlns:a16="http://schemas.microsoft.com/office/drawing/2014/main" id="{43E89849-0232-FF04-CB12-460B831DB1ED}"/>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3206;p66">
              <a:extLst>
                <a:ext uri="{FF2B5EF4-FFF2-40B4-BE49-F238E27FC236}">
                  <a16:creationId xmlns:a16="http://schemas.microsoft.com/office/drawing/2014/main" id="{1154275C-F10F-7EB1-BA5E-8334AD3C4990}"/>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3207;p66">
              <a:extLst>
                <a:ext uri="{FF2B5EF4-FFF2-40B4-BE49-F238E27FC236}">
                  <a16:creationId xmlns:a16="http://schemas.microsoft.com/office/drawing/2014/main" id="{466FCEC8-61DF-C9D4-D39B-2C34FED0D8C6}"/>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3208;p66">
              <a:extLst>
                <a:ext uri="{FF2B5EF4-FFF2-40B4-BE49-F238E27FC236}">
                  <a16:creationId xmlns:a16="http://schemas.microsoft.com/office/drawing/2014/main" id="{AB27B36E-4D34-73ED-847F-E1A38644376F}"/>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3209;p66">
              <a:extLst>
                <a:ext uri="{FF2B5EF4-FFF2-40B4-BE49-F238E27FC236}">
                  <a16:creationId xmlns:a16="http://schemas.microsoft.com/office/drawing/2014/main" id="{B5CC2AE0-FFDE-0433-D2F7-903A66D0DF75}"/>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3210;p66">
              <a:extLst>
                <a:ext uri="{FF2B5EF4-FFF2-40B4-BE49-F238E27FC236}">
                  <a16:creationId xmlns:a16="http://schemas.microsoft.com/office/drawing/2014/main" id="{76AD0C51-80CA-D15B-2830-025BEFF1D7DC}"/>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3211;p66">
              <a:extLst>
                <a:ext uri="{FF2B5EF4-FFF2-40B4-BE49-F238E27FC236}">
                  <a16:creationId xmlns:a16="http://schemas.microsoft.com/office/drawing/2014/main" id="{659FC2C2-54AC-191F-5505-77F7FE68B77A}"/>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3212;p66">
              <a:extLst>
                <a:ext uri="{FF2B5EF4-FFF2-40B4-BE49-F238E27FC236}">
                  <a16:creationId xmlns:a16="http://schemas.microsoft.com/office/drawing/2014/main" id="{9F3B088E-E0EB-5097-6440-B8B0868C4C0E}"/>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3213;p66">
              <a:extLst>
                <a:ext uri="{FF2B5EF4-FFF2-40B4-BE49-F238E27FC236}">
                  <a16:creationId xmlns:a16="http://schemas.microsoft.com/office/drawing/2014/main" id="{D75E8BA2-BB5E-8867-C4A1-A334C92FF24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3214;p66">
              <a:extLst>
                <a:ext uri="{FF2B5EF4-FFF2-40B4-BE49-F238E27FC236}">
                  <a16:creationId xmlns:a16="http://schemas.microsoft.com/office/drawing/2014/main" id="{7F2BA867-A208-8C74-9ABC-EB081ADF31DF}"/>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3215;p66">
              <a:extLst>
                <a:ext uri="{FF2B5EF4-FFF2-40B4-BE49-F238E27FC236}">
                  <a16:creationId xmlns:a16="http://schemas.microsoft.com/office/drawing/2014/main" id="{5718C9CF-02BB-3F4C-AC24-1EE1FE976F42}"/>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3216;p66">
              <a:extLst>
                <a:ext uri="{FF2B5EF4-FFF2-40B4-BE49-F238E27FC236}">
                  <a16:creationId xmlns:a16="http://schemas.microsoft.com/office/drawing/2014/main" id="{C6E3164B-9292-1788-32C4-622149E2FC8B}"/>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3217;p66">
              <a:extLst>
                <a:ext uri="{FF2B5EF4-FFF2-40B4-BE49-F238E27FC236}">
                  <a16:creationId xmlns:a16="http://schemas.microsoft.com/office/drawing/2014/main" id="{2136B665-A780-EC0C-F886-344A7C935091}"/>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3218;p66">
              <a:extLst>
                <a:ext uri="{FF2B5EF4-FFF2-40B4-BE49-F238E27FC236}">
                  <a16:creationId xmlns:a16="http://schemas.microsoft.com/office/drawing/2014/main" id="{59AB17E5-7130-A579-A408-D37333A12E54}"/>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3219;p66">
              <a:extLst>
                <a:ext uri="{FF2B5EF4-FFF2-40B4-BE49-F238E27FC236}">
                  <a16:creationId xmlns:a16="http://schemas.microsoft.com/office/drawing/2014/main" id="{D73179F0-2F49-B793-E3F0-3057C206C0AD}"/>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3220;p66">
              <a:extLst>
                <a:ext uri="{FF2B5EF4-FFF2-40B4-BE49-F238E27FC236}">
                  <a16:creationId xmlns:a16="http://schemas.microsoft.com/office/drawing/2014/main" id="{4588A388-81E3-1A4F-2124-FF66250C5956}"/>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64" name="TextBox 63">
            <a:extLst>
              <a:ext uri="{FF2B5EF4-FFF2-40B4-BE49-F238E27FC236}">
                <a16:creationId xmlns:a16="http://schemas.microsoft.com/office/drawing/2014/main" id="{433029A0-7AE7-2BA3-E8CD-35F41DF2DA01}"/>
              </a:ext>
            </a:extLst>
          </p:cNvPr>
          <p:cNvSpPr txBox="1"/>
          <p:nvPr/>
        </p:nvSpPr>
        <p:spPr>
          <a:xfrm>
            <a:off x="6801723" y="3391833"/>
            <a:ext cx="4948178" cy="3062890"/>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a:t>Ở </a:t>
            </a:r>
            <a:r>
              <a:rPr lang="en-US" sz="2800" b="0" dirty="0" err="1"/>
              <a:t>hình</a:t>
            </a:r>
            <a:r>
              <a:rPr lang="en-US" sz="2800" b="0" dirty="0"/>
              <a:t> </a:t>
            </a:r>
            <a:r>
              <a:rPr lang="en-US" sz="2800" b="0" dirty="0" err="1"/>
              <a:t>bên</a:t>
            </a:r>
            <a:r>
              <a:rPr lang="en-US" sz="2800" b="0" dirty="0"/>
              <a:t>: </a:t>
            </a:r>
            <a:r>
              <a:rPr lang="en-US" sz="2800" b="0" dirty="0" err="1"/>
              <a:t>Người</a:t>
            </a:r>
            <a:r>
              <a:rPr lang="en-US" sz="2800" b="0" dirty="0"/>
              <a:t> </a:t>
            </a:r>
            <a:r>
              <a:rPr lang="en-US" sz="2800" b="0" dirty="0" err="1"/>
              <a:t>công</a:t>
            </a:r>
            <a:r>
              <a:rPr lang="en-US" sz="2800" b="0" dirty="0"/>
              <a:t> </a:t>
            </a:r>
            <a:r>
              <a:rPr lang="en-US" sz="2800" b="0" dirty="0" err="1"/>
              <a:t>nhân</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err="1"/>
              <a:t>để</a:t>
            </a:r>
            <a:r>
              <a:rPr lang="en-US" sz="2800" b="0" dirty="0"/>
              <a:t> </a:t>
            </a:r>
            <a:r>
              <a:rPr lang="en-US" sz="2800" b="0" dirty="0" err="1"/>
              <a:t>nâng</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năng</a:t>
            </a:r>
            <a:r>
              <a:rPr lang="en-US" sz="2800" b="0" dirty="0"/>
              <a:t> </a:t>
            </a:r>
            <a:r>
              <a:rPr lang="en-US" sz="2800" b="0" dirty="0" err="1"/>
              <a:t>lượng</a:t>
            </a:r>
            <a:r>
              <a:rPr lang="en-US" sz="2800" b="0" dirty="0"/>
              <a:t> </a:t>
            </a:r>
            <a:r>
              <a:rPr lang="en-US" sz="2800" b="0" dirty="0" err="1"/>
              <a:t>kiện</a:t>
            </a:r>
            <a:r>
              <a:rPr lang="en-US" sz="2800" b="0" dirty="0"/>
              <a:t> </a:t>
            </a:r>
            <a:r>
              <a:rPr lang="en-US" sz="2800" b="0" dirty="0" err="1"/>
              <a:t>hàng</a:t>
            </a:r>
            <a:r>
              <a:rPr lang="en-US" sz="2800" b="0" dirty="0"/>
              <a:t> </a:t>
            </a:r>
            <a:r>
              <a:rPr lang="en-US" sz="2800" b="0" dirty="0" err="1"/>
              <a:t>tăng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người</a:t>
            </a:r>
            <a:r>
              <a:rPr lang="en-US" sz="2800" b="0" dirty="0"/>
              <a:t> </a:t>
            </a:r>
            <a:r>
              <a:rPr lang="en-US" sz="2800" b="0" dirty="0" err="1"/>
              <a:t>cảm</a:t>
            </a:r>
            <a:r>
              <a:rPr lang="en-US" sz="2800" b="0" dirty="0"/>
              <a:t> </a:t>
            </a:r>
            <a:r>
              <a:rPr lang="en-US" sz="2800" b="0" dirty="0" err="1"/>
              <a:t>thấy</a:t>
            </a:r>
            <a:r>
              <a:rPr lang="en-US" sz="2800" b="0" dirty="0"/>
              <a:t> </a:t>
            </a:r>
            <a:r>
              <a:rPr lang="en-US" sz="2800" b="0" dirty="0" err="1"/>
              <a:t>mệt</a:t>
            </a:r>
            <a:r>
              <a:rPr lang="en-US" sz="2800" b="0" dirty="0"/>
              <a:t> </a:t>
            </a:r>
            <a:r>
              <a:rPr lang="en-US" sz="2800" b="0" dirty="0" err="1"/>
              <a:t>mỏi</a:t>
            </a:r>
            <a:r>
              <a:rPr lang="en-US" sz="2800" b="0" dirty="0"/>
              <a:t> do </a:t>
            </a:r>
            <a:r>
              <a:rPr lang="en-US" sz="2800" b="0" dirty="0" err="1"/>
              <a:t>năng</a:t>
            </a:r>
            <a:r>
              <a:rPr lang="en-US" sz="2800" b="0" dirty="0"/>
              <a:t> </a:t>
            </a:r>
            <a:r>
              <a:rPr lang="en-US" sz="2800" b="0" dirty="0" err="1"/>
              <a:t>lượng</a:t>
            </a:r>
            <a:r>
              <a:rPr lang="en-US" sz="2800" b="0" dirty="0"/>
              <a:t> </a:t>
            </a:r>
            <a:r>
              <a:rPr lang="en-US" sz="2800" b="0" dirty="0" err="1"/>
              <a:t>giảm</a:t>
            </a:r>
            <a:endParaRPr lang="en-US" sz="2800" b="0" dirty="0"/>
          </a:p>
        </p:txBody>
      </p:sp>
    </p:spTree>
    <p:extLst>
      <p:ext uri="{BB962C8B-B14F-4D97-AF65-F5344CB8AC3E}">
        <p14:creationId xmlns:p14="http://schemas.microsoft.com/office/powerpoint/2010/main" val="18729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6"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9457042"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H</a:t>
            </a:r>
            <a:r>
              <a:rPr lang="vi-VN" dirty="0"/>
              <a:t>ai người công nhân </a:t>
            </a:r>
            <a:r>
              <a:rPr lang="en-US" dirty="0" err="1"/>
              <a:t>cùng</a:t>
            </a:r>
            <a:r>
              <a:rPr lang="vi-VN" dirty="0"/>
              <a:t> nâng các kiện hàng từ mặt </a:t>
            </a:r>
            <a:r>
              <a:rPr lang="en-US" dirty="0"/>
              <a:t>đ</a:t>
            </a:r>
            <a:r>
              <a:rPr lang="vi-VN" dirty="0"/>
              <a:t>ất lên cao</a:t>
            </a:r>
            <a:r>
              <a:rPr lang="en-US" dirty="0"/>
              <a:t> 1,2 m. </a:t>
            </a:r>
            <a:r>
              <a:rPr lang="en-US" dirty="0" err="1"/>
              <a:t>Giả</a:t>
            </a:r>
            <a:r>
              <a:rPr lang="en-US" dirty="0"/>
              <a:t> </a:t>
            </a:r>
            <a:r>
              <a:rPr lang="en-US" dirty="0" err="1"/>
              <a:t>sử</a:t>
            </a:r>
            <a:r>
              <a:rPr lang="en-US" dirty="0"/>
              <a:t> </a:t>
            </a:r>
            <a:r>
              <a:rPr lang="vi-VN" dirty="0"/>
              <a:t>mỗi lân nâng, người công nhân dêu tác dụng lực nâng b</a:t>
            </a:r>
            <a:r>
              <a:rPr lang="en-US" dirty="0"/>
              <a:t>ằ</a:t>
            </a:r>
            <a:r>
              <a:rPr lang="vi-VN" dirty="0"/>
              <a:t>ng trọng lượng cùa kiện hàng.</a:t>
            </a:r>
            <a:endParaRPr lang="en-US" dirty="0"/>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4">
            <a:extLst>
              <a:ext uri="{FF2B5EF4-FFF2-40B4-BE49-F238E27FC236}">
                <a16:creationId xmlns:a16="http://schemas.microsoft.com/office/drawing/2014/main" id="{EF913169-1309-E7D7-1423-6637F48ECD18}"/>
              </a:ext>
            </a:extLst>
          </p:cNvPr>
          <p:cNvSpPr txBox="1"/>
          <p:nvPr/>
        </p:nvSpPr>
        <p:spPr>
          <a:xfrm>
            <a:off x="405415" y="5059774"/>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a) </a:t>
            </a:r>
            <a:r>
              <a:rPr lang="vi-VN" dirty="0"/>
              <a:t>Tính công mỗi người công nhân đã thực hiện.</a:t>
            </a:r>
            <a:endParaRPr lang="en-US" dirty="0"/>
          </a:p>
        </p:txBody>
      </p:sp>
      <p:sp>
        <p:nvSpPr>
          <p:cNvPr id="41" name="TextBox 34">
            <a:extLst>
              <a:ext uri="{FF2B5EF4-FFF2-40B4-BE49-F238E27FC236}">
                <a16:creationId xmlns:a16="http://schemas.microsoft.com/office/drawing/2014/main" id="{1BD764D6-E185-9EF3-E4BD-400592F83E11}"/>
              </a:ext>
            </a:extLst>
          </p:cNvPr>
          <p:cNvSpPr txBox="1"/>
          <p:nvPr/>
        </p:nvSpPr>
        <p:spPr>
          <a:xfrm>
            <a:off x="433990" y="5641207"/>
            <a:ext cx="8075528" cy="99463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b) </a:t>
            </a:r>
            <a:r>
              <a:rPr lang="vi-VN" dirty="0"/>
              <a:t>Có những cách nào để biết ai thực hiện công nhanh hơn?</a:t>
            </a:r>
            <a:endParaRPr lang="en-US" dirty="0"/>
          </a:p>
        </p:txBody>
      </p:sp>
      <p:pic>
        <p:nvPicPr>
          <p:cNvPr id="2" name="Picture 1">
            <a:extLst>
              <a:ext uri="{FF2B5EF4-FFF2-40B4-BE49-F238E27FC236}">
                <a16:creationId xmlns:a16="http://schemas.microsoft.com/office/drawing/2014/main" id="{9FBD5224-EB2C-F8AF-C07E-6C4D0BD43092}"/>
              </a:ext>
            </a:extLst>
          </p:cNvPr>
          <p:cNvPicPr>
            <a:picLocks noChangeAspect="1"/>
          </p:cNvPicPr>
          <p:nvPr/>
        </p:nvPicPr>
        <p:blipFill rotWithShape="1">
          <a:blip r:embed="rId3">
            <a:extLst>
              <a:ext uri="{28A0092B-C50C-407E-A947-70E740481C1C}">
                <a14:useLocalDpi xmlns:a14="http://schemas.microsoft.com/office/drawing/2010/main" val="0"/>
              </a:ext>
            </a:extLst>
          </a:blip>
          <a:srcRect l="1930" t="1716" r="3160" b="18557"/>
          <a:stretch/>
        </p:blipFill>
        <p:spPr>
          <a:xfrm>
            <a:off x="9890152" y="4628209"/>
            <a:ext cx="2170922" cy="2094729"/>
          </a:xfrm>
          <a:prstGeom prst="rect">
            <a:avLst/>
          </a:prstGeom>
        </p:spPr>
      </p:pic>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2409632356"/>
              </p:ext>
            </p:extLst>
          </p:nvPr>
        </p:nvGraphicFramePr>
        <p:xfrm>
          <a:off x="1216387" y="1803441"/>
          <a:ext cx="9272012" cy="3251118"/>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928016">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36539">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762778">
                <a:tc>
                  <a:txBody>
                    <a:bodyPr/>
                    <a:lstStyle/>
                    <a:p>
                      <a:pPr algn="ct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1</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72378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2</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7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6627094" y="1246989"/>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7761567" y="1876848"/>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378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6543007"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627094" y="3946905"/>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2: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761567" y="4576764"/>
            <a:ext cx="24554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10.45.1,2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540 (J)  </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03089" y="1125926"/>
            <a:ext cx="5492911" cy="5300126"/>
          </a:xfrm>
          <a:prstGeom prst="rect">
            <a:avLst/>
          </a:prstGeom>
        </p:spPr>
      </p:pic>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910580" y="614644"/>
            <a:ext cx="9603412"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buFontTx/>
              <a:buNone/>
              <a:defRPr sz="2800">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nSpc>
                <a:spcPct val="120000"/>
              </a:lnSpc>
            </a:pPr>
            <a:r>
              <a:rPr lang="en-US" b="1" dirty="0" err="1"/>
              <a:t>Tốc</a:t>
            </a:r>
            <a:r>
              <a:rPr lang="en-US" b="1" dirty="0"/>
              <a:t> </a:t>
            </a:r>
            <a:r>
              <a:rPr lang="en-US" b="1" dirty="0" err="1"/>
              <a:t>độ</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a:t>
            </a:r>
            <a:r>
              <a:rPr lang="en-US" b="1" dirty="0" err="1"/>
              <a:t>phụ</a:t>
            </a:r>
            <a:r>
              <a:rPr lang="en-US" b="1" dirty="0"/>
              <a:t> </a:t>
            </a:r>
            <a:r>
              <a:rPr lang="en-US" b="1" dirty="0" err="1"/>
              <a:t>thuộc</a:t>
            </a:r>
            <a:r>
              <a:rPr lang="en-US" b="1" dirty="0"/>
              <a:t> </a:t>
            </a:r>
            <a:r>
              <a:rPr lang="en-US" b="1" dirty="0" err="1"/>
              <a:t>vào</a:t>
            </a:r>
            <a:r>
              <a:rPr lang="en-US" b="1" dirty="0"/>
              <a:t> </a:t>
            </a:r>
            <a:r>
              <a:rPr lang="en-US" b="1" dirty="0" err="1"/>
              <a:t>công</a:t>
            </a:r>
            <a:r>
              <a:rPr lang="en-US" b="1" dirty="0"/>
              <a:t> </a:t>
            </a:r>
            <a:r>
              <a:rPr lang="en-US" b="1" dirty="0" err="1"/>
              <a:t>thực</a:t>
            </a:r>
            <a:r>
              <a:rPr lang="en-US" b="1" dirty="0"/>
              <a:t> </a:t>
            </a:r>
            <a:r>
              <a:rPr lang="en-US" b="1" dirty="0" err="1"/>
              <a:t>hiện</a:t>
            </a:r>
            <a:r>
              <a:rPr lang="en-US" b="1" dirty="0"/>
              <a:t> </a:t>
            </a:r>
            <a:r>
              <a:rPr lang="en-US" b="1" dirty="0" err="1"/>
              <a:t>và</a:t>
            </a:r>
            <a:r>
              <a:rPr lang="en-US" b="1" dirty="0"/>
              <a:t> </a:t>
            </a:r>
            <a:r>
              <a:rPr lang="en-US" b="1" dirty="0" err="1"/>
              <a:t>thời</a:t>
            </a:r>
            <a:r>
              <a:rPr lang="en-US" b="1" dirty="0"/>
              <a:t> </a:t>
            </a:r>
            <a:r>
              <a:rPr lang="en-US" b="1" dirty="0" err="1"/>
              <a:t>gian</a:t>
            </a:r>
            <a:r>
              <a:rPr lang="en-US" b="1" dirty="0"/>
              <a:t> </a:t>
            </a:r>
            <a:r>
              <a:rPr lang="en-US" b="1" dirty="0" err="1"/>
              <a:t>thực</a:t>
            </a:r>
            <a:r>
              <a:rPr lang="en-US" b="1" dirty="0"/>
              <a:t> </a:t>
            </a:r>
            <a:r>
              <a:rPr lang="en-US" b="1" dirty="0" err="1"/>
              <a:t>hiện</a:t>
            </a:r>
            <a:r>
              <a:rPr lang="en-US" b="1" dirty="0"/>
              <a:t> </a:t>
            </a:r>
            <a:r>
              <a:rPr lang="en-US" b="1" dirty="0" err="1"/>
              <a:t>công</a:t>
            </a:r>
            <a:endParaRPr lang="en-US" altLang="en-US" b="1" dirty="0"/>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847584" y="2183898"/>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1: </a:t>
            </a:r>
            <a:r>
              <a:rPr lang="vi-VN" b="0" dirty="0"/>
              <a:t>Trong cùng một thời gian làm, ai thực hiện được công nhiều hơn thì người đó làm nhanh hơn.</a:t>
            </a:r>
            <a:endParaRPr lang="en-US" altLang="en-US" b="0" dirty="0"/>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459448"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471584" y="1137864"/>
            <a:ext cx="5492911" cy="5300126"/>
          </a:xfrm>
          <a:prstGeom prst="rect">
            <a:avLst/>
          </a:prstGeom>
        </p:spPr>
      </p:pic>
      <p:sp>
        <p:nvSpPr>
          <p:cNvPr id="2" name="Text Box 9">
            <a:extLst>
              <a:ext uri="{FF2B5EF4-FFF2-40B4-BE49-F238E27FC236}">
                <a16:creationId xmlns:a16="http://schemas.microsoft.com/office/drawing/2014/main" id="{46FF7604-ADA1-3EE0-7699-2D955407081A}"/>
              </a:ext>
            </a:extLst>
          </p:cNvPr>
          <p:cNvSpPr txBox="1">
            <a:spLocks noChangeArrowheads="1"/>
          </p:cNvSpPr>
          <p:nvPr/>
        </p:nvSpPr>
        <p:spPr bwMode="auto">
          <a:xfrm>
            <a:off x="868536" y="4193090"/>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2: </a:t>
            </a:r>
            <a:r>
              <a:rPr lang="vi-VN" b="0" dirty="0"/>
              <a:t>Trong cùng một việc làm, ai thực hiện ít thời gian hơn thì người đó làm nhanh hơn.</a:t>
            </a:r>
            <a:endParaRPr lang="en-US" altLang="en-US" b="0" dirty="0"/>
          </a:p>
        </p:txBody>
      </p:sp>
    </p:spTree>
    <p:extLst>
      <p:ext uri="{BB962C8B-B14F-4D97-AF65-F5344CB8AC3E}">
        <p14:creationId xmlns:p14="http://schemas.microsoft.com/office/powerpoint/2010/main" val="39910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92130" cy="809964"/>
            <a:chOff x="5655075" y="2993994"/>
            <a:chExt cx="3532573"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782315" y="3099078"/>
              <a:ext cx="3405333" cy="628128"/>
            </a:xfrm>
            <a:prstGeom prst="rect">
              <a:avLst/>
            </a:prstGeom>
            <a:noFill/>
          </p:spPr>
          <p:txBody>
            <a:bodyPr wrap="square">
              <a:spAutoFit/>
            </a:bodyPr>
            <a:lstStyle/>
            <a:p>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Black" panose="020B0A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215896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2158969" cy="1777554"/>
                </a:xfrm>
                <a:prstGeom prst="rect">
                  <a:avLst/>
                </a:prstGeom>
                <a:blipFill>
                  <a:blip r:embed="rId2"/>
                  <a:stretch>
                    <a:fillRect l="-14085" b="-984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14381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Công Cơ Học</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628128"/>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416231" y="328658"/>
            <a:ext cx="6072589" cy="1727652"/>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lang="en-US" sz="3200" b="1" dirty="0" err="1"/>
              <a:t>Nếu</a:t>
            </a:r>
            <a:r>
              <a:rPr lang="en-US" sz="3200" b="1" dirty="0"/>
              <a:t> </a:t>
            </a:r>
            <a:r>
              <a:rPr lang="en-US" sz="3200" b="1" dirty="0" err="1"/>
              <a:t>một</a:t>
            </a:r>
            <a:r>
              <a:rPr lang="en-US" sz="3200" b="1" dirty="0"/>
              <a:t> </a:t>
            </a:r>
            <a:r>
              <a:rPr lang="en-US" sz="3200" b="1" dirty="0" err="1"/>
              <a:t>đầu</a:t>
            </a:r>
            <a:r>
              <a:rPr lang="en-US" sz="3200" b="1" dirty="0"/>
              <a:t> </a:t>
            </a:r>
            <a:r>
              <a:rPr lang="en-US" sz="3200" b="1" dirty="0" err="1"/>
              <a:t>xe</a:t>
            </a:r>
            <a:r>
              <a:rPr lang="en-US" sz="3200" b="1" dirty="0"/>
              <a:t> </a:t>
            </a:r>
            <a:r>
              <a:rPr lang="en-US" sz="3200" b="1" dirty="0" err="1"/>
              <a:t>lửa</a:t>
            </a:r>
            <a:r>
              <a:rPr lang="en-US" sz="3200" b="1" dirty="0"/>
              <a:t> </a:t>
            </a:r>
            <a:r>
              <a:rPr lang="en-US" sz="3200" b="1" dirty="0" err="1"/>
              <a:t>có</a:t>
            </a:r>
            <a:r>
              <a:rPr lang="en-US" sz="3200" b="1" dirty="0"/>
              <a:t> </a:t>
            </a:r>
            <a:r>
              <a:rPr lang="en-US" sz="3200" b="1" dirty="0" err="1"/>
              <a:t>công</a:t>
            </a:r>
            <a:r>
              <a:rPr lang="en-US" sz="3200" b="1" dirty="0"/>
              <a:t> </a:t>
            </a:r>
            <a:r>
              <a:rPr lang="en-US" sz="3200" b="1" dirty="0" err="1"/>
              <a:t>suất</a:t>
            </a:r>
            <a:r>
              <a:rPr lang="en-US" sz="3200" b="1" dirty="0"/>
              <a:t> 12 000 kW </a:t>
            </a:r>
            <a:r>
              <a:rPr lang="en-US" sz="3200" b="1" dirty="0" err="1"/>
              <a:t>thì</a:t>
            </a:r>
            <a:r>
              <a:rPr lang="en-US" sz="3200" b="1" dirty="0"/>
              <a:t> </a:t>
            </a:r>
            <a:r>
              <a:rPr lang="en-US" sz="3200" b="1" dirty="0" err="1"/>
              <a:t>công</a:t>
            </a:r>
            <a:r>
              <a:rPr lang="en-US" sz="3200" b="1" dirty="0"/>
              <a:t> </a:t>
            </a:r>
            <a:r>
              <a:rPr lang="en-US" sz="3200" b="1" dirty="0" err="1"/>
              <a:t>suất</a:t>
            </a:r>
            <a:r>
              <a:rPr lang="en-US" sz="3200" b="1" dirty="0"/>
              <a:t> </a:t>
            </a:r>
            <a:r>
              <a:rPr lang="en-US" sz="3200" b="1" dirty="0" err="1"/>
              <a:t>này</a:t>
            </a:r>
            <a:r>
              <a:rPr lang="en-US" sz="3200" b="1" dirty="0"/>
              <a:t> </a:t>
            </a:r>
            <a:r>
              <a:rPr lang="en-US" sz="3200" b="1" dirty="0" err="1"/>
              <a:t>bằng</a:t>
            </a:r>
            <a:r>
              <a:rPr lang="en-US" sz="3200" b="1" dirty="0"/>
              <a:t> bao </a:t>
            </a:r>
            <a:r>
              <a:rPr lang="en-US" sz="3200" b="1" dirty="0" err="1"/>
              <a:t>nhiêu</a:t>
            </a:r>
            <a:r>
              <a:rPr lang="en-US" sz="3200" b="1" dirty="0"/>
              <a:t> </a:t>
            </a:r>
            <a:r>
              <a:rPr lang="en-US" sz="3200" b="1" dirty="0" err="1"/>
              <a:t>mã</a:t>
            </a:r>
            <a:r>
              <a:rPr lang="en-US" sz="3200" b="1" dirty="0"/>
              <a:t> </a:t>
            </a:r>
            <a:r>
              <a:rPr lang="en-US" sz="3200" b="1" dirty="0" err="1"/>
              <a:t>lực</a:t>
            </a:r>
            <a:r>
              <a:rPr lang="en-US" sz="3200" b="1" dirty="0"/>
              <a:t>?</a:t>
            </a:r>
          </a:p>
        </p:txBody>
      </p:sp>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188471" y="2500309"/>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432979" y="2245660"/>
            <a:ext cx="6824681"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Ta có: 1 HP = 746 W; </a:t>
            </a:r>
          </a:p>
        </p:txBody>
      </p:sp>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28" y="293877"/>
            <a:ext cx="1083245" cy="10832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Đầu máy xe lửa – Wikipedia tiếng Việt">
            <a:extLst>
              <a:ext uri="{FF2B5EF4-FFF2-40B4-BE49-F238E27FC236}">
                <a16:creationId xmlns:a16="http://schemas.microsoft.com/office/drawing/2014/main" id="{E30465DC-89E4-5E6A-CABC-E31CF512B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672" y="0"/>
            <a:ext cx="4025836" cy="22695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 Box 8">
                <a:extLst>
                  <a:ext uri="{FF2B5EF4-FFF2-40B4-BE49-F238E27FC236}">
                    <a16:creationId xmlns:a16="http://schemas.microsoft.com/office/drawing/2014/main" id="{F5FD3E99-D3C0-7363-3A00-C81AA9CF7EF7}"/>
                  </a:ext>
                </a:extLst>
              </p:cNvPr>
              <p:cNvSpPr txBox="1">
                <a:spLocks noChangeArrowheads="1"/>
              </p:cNvSpPr>
              <p:nvPr/>
            </p:nvSpPr>
            <p:spPr bwMode="auto">
              <a:xfrm>
                <a:off x="1416231" y="2613485"/>
                <a:ext cx="9774296" cy="107677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12 000 kW = 12 000 000 W = </a:t>
                </a:r>
                <a14:m>
                  <m:oMath xmlns:m="http://schemas.openxmlformats.org/officeDocument/2006/math">
                    <m:f>
                      <m:fPr>
                        <m:ctrlPr>
                          <a:rPr lang="pl-PL" i="1" smtClean="0">
                            <a:latin typeface="Cambria Math" panose="02040503050406030204" pitchFamily="18" charset="0"/>
                          </a:rPr>
                        </m:ctrlPr>
                      </m:fPr>
                      <m:num>
                        <m:r>
                          <m:rPr>
                            <m:nor/>
                          </m:rPr>
                          <a:rPr lang="pl-PL" dirty="0"/>
                          <m:t>12000000</m:t>
                        </m:r>
                      </m:num>
                      <m:den>
                        <m:r>
                          <m:rPr>
                            <m:nor/>
                          </m:rPr>
                          <a:rPr lang="pl-PL" dirty="0"/>
                          <m:t>746</m:t>
                        </m:r>
                      </m:den>
                    </m:f>
                  </m:oMath>
                </a14:m>
                <a:r>
                  <a:rPr lang="pl-PL" dirty="0"/>
                  <a:t>=16085,79HP</a:t>
                </a:r>
                <a:endParaRPr lang="en-US" altLang="en-US" dirty="0"/>
              </a:p>
            </p:txBody>
          </p:sp>
        </mc:Choice>
        <mc:Fallback>
          <p:sp>
            <p:nvSpPr>
              <p:cNvPr id="2" name="Text Box 8">
                <a:extLst>
                  <a:ext uri="{FF2B5EF4-FFF2-40B4-BE49-F238E27FC236}">
                    <a16:creationId xmlns:a16="http://schemas.microsoft.com/office/drawing/2014/main" id="{F5FD3E99-D3C0-7363-3A00-C81AA9CF7EF7}"/>
                  </a:ext>
                </a:extLst>
              </p:cNvPr>
              <p:cNvSpPr txBox="1">
                <a:spLocks noRot="1" noChangeAspect="1" noMove="1" noResize="1" noEditPoints="1" noAdjustHandles="1" noChangeArrowheads="1" noChangeShapeType="1" noTextEdit="1"/>
              </p:cNvSpPr>
              <p:nvPr/>
            </p:nvSpPr>
            <p:spPr bwMode="auto">
              <a:xfrm>
                <a:off x="1416231" y="2613485"/>
                <a:ext cx="9774296" cy="1076770"/>
              </a:xfrm>
              <a:prstGeom prst="rect">
                <a:avLst/>
              </a:prstGeom>
              <a:blipFill>
                <a:blip r:embed="rId5"/>
                <a:stretch>
                  <a:fillRect l="-1247" b="-45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34">
            <a:extLst>
              <a:ext uri="{FF2B5EF4-FFF2-40B4-BE49-F238E27FC236}">
                <a16:creationId xmlns:a16="http://schemas.microsoft.com/office/drawing/2014/main" id="{ECB985F2-95BE-5981-3D59-AC38726B04D1}"/>
              </a:ext>
            </a:extLst>
          </p:cNvPr>
          <p:cNvSpPr txBox="1"/>
          <p:nvPr/>
        </p:nvSpPr>
        <p:spPr>
          <a:xfrm>
            <a:off x="1416231" y="4333375"/>
            <a:ext cx="7704620" cy="545790"/>
          </a:xfrm>
          <a:prstGeom prst="rect">
            <a:avLst/>
          </a:prstGeom>
        </p:spPr>
        <p:txBody>
          <a:bodyPr wrap="square" lIns="0" tIns="0" rIns="0" bIns="0" rtlCol="0" anchor="t">
            <a:spAutoFit/>
          </a:bodyPr>
          <a:lstStyle>
            <a:defPPr>
              <a:defRPr lang="vi-VN"/>
            </a:defPPr>
            <a:lvl1pPr lvl="0">
              <a:lnSpc>
                <a:spcPct val="120000"/>
              </a:lnSpc>
              <a:spcBef>
                <a:spcPct val="0"/>
              </a:spcBef>
              <a:defRPr sz="3200" b="1">
                <a:solidFill>
                  <a:srgbClr val="003C47"/>
                </a:solidFill>
                <a:latin typeface="Roboto" panose="02000000000000000000" pitchFamily="2" charset="0"/>
                <a:cs typeface="Arial" panose="020B0604020202020204" pitchFamily="34" charset="0"/>
              </a:defRPr>
            </a:lvl1pPr>
          </a:lstStyle>
          <a:p>
            <a:r>
              <a:rPr lang="en-US" dirty="0" err="1"/>
              <a:t>Giải</a:t>
            </a:r>
            <a:r>
              <a:rPr lang="en-US" dirty="0"/>
              <a:t> </a:t>
            </a:r>
            <a:r>
              <a:rPr lang="en-US" dirty="0" err="1"/>
              <a:t>thích</a:t>
            </a:r>
            <a:r>
              <a:rPr lang="en-US" dirty="0"/>
              <a:t> </a:t>
            </a:r>
            <a:r>
              <a:rPr lang="en-US" dirty="0" err="1"/>
              <a:t>vì</a:t>
            </a:r>
            <a:r>
              <a:rPr lang="en-US" dirty="0"/>
              <a:t> </a:t>
            </a:r>
            <a:r>
              <a:rPr lang="en-US" dirty="0" err="1"/>
              <a:t>sao</a:t>
            </a:r>
            <a:r>
              <a:rPr lang="en-US" dirty="0"/>
              <a:t> 1 kWh = 3 600 000 J?</a:t>
            </a:r>
          </a:p>
        </p:txBody>
      </p:sp>
      <p:pic>
        <p:nvPicPr>
          <p:cNvPr id="5" name="Picture 2" descr="Homework ">
            <a:extLst>
              <a:ext uri="{FF2B5EF4-FFF2-40B4-BE49-F238E27FC236}">
                <a16:creationId xmlns:a16="http://schemas.microsoft.com/office/drawing/2014/main" id="{A5E97FA2-4DB3-648D-F787-AEC0D5B91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91" y="4004948"/>
            <a:ext cx="933005" cy="933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4EC757-813D-FED1-EA0A-6855E57AB8D0}"/>
              </a:ext>
            </a:extLst>
          </p:cNvPr>
          <p:cNvPicPr>
            <a:picLocks noChangeAspect="1"/>
          </p:cNvPicPr>
          <p:nvPr/>
        </p:nvPicPr>
        <p:blipFill>
          <a:blip r:embed="rId2"/>
          <a:stretch>
            <a:fillRect/>
          </a:stretch>
        </p:blipFill>
        <p:spPr>
          <a:xfrm>
            <a:off x="159628" y="5306312"/>
            <a:ext cx="1042082" cy="1042082"/>
          </a:xfrm>
          <a:prstGeom prst="rect">
            <a:avLst/>
          </a:prstGeom>
        </p:spPr>
      </p:pic>
      <p:sp>
        <p:nvSpPr>
          <p:cNvPr id="15" name="Text Box 8">
            <a:extLst>
              <a:ext uri="{FF2B5EF4-FFF2-40B4-BE49-F238E27FC236}">
                <a16:creationId xmlns:a16="http://schemas.microsoft.com/office/drawing/2014/main" id="{8E9D919E-647A-486F-9855-F7542D232BBE}"/>
              </a:ext>
            </a:extLst>
          </p:cNvPr>
          <p:cNvSpPr txBox="1">
            <a:spLocks noChangeArrowheads="1"/>
          </p:cNvSpPr>
          <p:nvPr/>
        </p:nvSpPr>
        <p:spPr bwMode="auto">
          <a:xfrm>
            <a:off x="1387388" y="5419488"/>
            <a:ext cx="11009098"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 kWh = 1 000 (W) . 3 600 (s) = 3 600 000 (W.s) = 3 600 000 (J)</a:t>
            </a:r>
            <a:endParaRPr lang="en-US" altLang="en-US" dirty="0"/>
          </a:p>
        </p:txBody>
      </p:sp>
    </p:spTree>
    <p:extLst>
      <p:ext uri="{BB962C8B-B14F-4D97-AF65-F5344CB8AC3E}">
        <p14:creationId xmlns:p14="http://schemas.microsoft.com/office/powerpoint/2010/main" val="1920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242874" y="779317"/>
            <a:ext cx="9457042"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kumimoji="0" lang="en-US" sz="3200" b="1" i="0" u="none" strike="noStrike" kern="1200" cap="none" spc="0" normalizeH="0" baseline="0" noProof="0" dirty="0" err="1">
                <a:ln>
                  <a:noFill/>
                </a:ln>
                <a:solidFill>
                  <a:srgbClr val="003C47"/>
                </a:solidFill>
                <a:effectLst/>
                <a:uLnTx/>
                <a:uFillTx/>
                <a:latin typeface="Roboto" panose="02000000000000000000" pitchFamily="2" charset="0"/>
                <a:ea typeface="+mn-ea"/>
                <a:cs typeface="Arial" panose="020B0604020202020204" pitchFamily="34" charset="0"/>
              </a:rPr>
              <a:t>Tính</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suất</a:t>
            </a:r>
            <a:r>
              <a:rPr lang="en-US" sz="3200" b="1" dirty="0"/>
              <a:t> </a:t>
            </a:r>
            <a:r>
              <a:rPr lang="en-US" sz="3200" b="1" dirty="0" err="1"/>
              <a:t>của</a:t>
            </a:r>
            <a:r>
              <a:rPr lang="en-US" sz="3200" b="1" dirty="0"/>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mỗi</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nhân</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trong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bảng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sau</a:t>
            </a:r>
            <a:endParaRPr kumimoji="0" lang="en-US" sz="3200" b="1" i="0" u="none" strike="noStrike" kern="1200" cap="none" spc="0" normalizeH="0" baseline="0" noProof="0" dirty="0">
              <a:ln>
                <a:noFill/>
              </a:ln>
              <a:solidFill>
                <a:srgbClr val="003C47"/>
              </a:solidFill>
              <a:effectLst/>
              <a:uLnTx/>
              <a:uFillTx/>
              <a:latin typeface="Roboto" panose="02000000000000000000" pitchFamily="2"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815217641"/>
              </p:ext>
            </p:extLst>
          </p:nvPr>
        </p:nvGraphicFramePr>
        <p:xfrm>
          <a:off x="1242874" y="1519662"/>
          <a:ext cx="9272012" cy="2986565"/>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843594">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43594">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666730">
                <a:tc>
                  <a:txBody>
                    <a:bodyPr/>
                    <a:lstStyle/>
                    <a:p>
                      <a:pPr algn="ct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1</a:t>
                      </a:r>
                      <a:r>
                        <a:rPr lang="en-US" altLang="en-US" sz="2400" b="0" i="0" u="none" strike="noStrike" cap="none" baseline="0" dirty="0">
                          <a:solidFill>
                            <a:srgbClr val="000000"/>
                          </a:solidFill>
                          <a:latin typeface="+mn-lt"/>
                          <a:ea typeface="+mn-ea"/>
                          <a:cs typeface="+mn-cs"/>
                          <a:sym typeface="Arial"/>
                        </a:rPr>
                        <a:t> = 378</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6326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2</a:t>
                      </a:r>
                      <a:r>
                        <a:rPr lang="en-US" altLang="en-US" sz="2400" b="0" i="0" u="none" strike="noStrike" cap="none" baseline="0" dirty="0">
                          <a:solidFill>
                            <a:srgbClr val="000000"/>
                          </a:solidFill>
                          <a:latin typeface="+mn-lt"/>
                          <a:ea typeface="+mn-ea"/>
                          <a:cs typeface="+mn-cs"/>
                          <a:sym typeface="Arial"/>
                        </a:rPr>
                        <a:t> = 540</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200792" y="4526596"/>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242874" y="470078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1: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76826F7-FA03-541D-3195-A1CD12764509}"/>
                  </a:ext>
                </a:extLst>
              </p:cNvPr>
              <p:cNvSpPr txBox="1"/>
              <p:nvPr/>
            </p:nvSpPr>
            <p:spPr>
              <a:xfrm>
                <a:off x="6540333" y="453570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378</m:t>
                        </m:r>
                        <m:r>
                          <a:rPr lang="en-US" sz="3600" b="0" i="1" kern="0" smtClean="0">
                            <a:solidFill>
                              <a:srgbClr val="003C47"/>
                            </a:solidFill>
                            <a:latin typeface="Roboto" panose="02000000000000000000" pitchFamily="2" charset="0"/>
                            <a:cs typeface="Arial"/>
                            <a:sym typeface="Arial"/>
                          </a:rPr>
                          <m:t> </m:t>
                        </m:r>
                      </m:num>
                      <m:den>
                        <m:r>
                          <m:rPr>
                            <m:nor/>
                          </m:rPr>
                          <a:rPr lang="en-US" sz="3600" kern="0">
                            <a:solidFill>
                              <a:srgbClr val="003C47"/>
                            </a:solidFill>
                            <a:latin typeface="Roboto" panose="02000000000000000000" pitchFamily="2" charset="0"/>
                            <a:cs typeface="Arial"/>
                            <a:sym typeface="Arial"/>
                          </a:rPr>
                          <m:t>90</m:t>
                        </m:r>
                      </m:den>
                    </m:f>
                  </m:oMath>
                </a14:m>
                <a:r>
                  <a:rPr lang="en-US" sz="3600" kern="0" dirty="0">
                    <a:solidFill>
                      <a:srgbClr val="003C47"/>
                    </a:solidFill>
                    <a:latin typeface="Roboto" panose="02000000000000000000" pitchFamily="2" charset="0"/>
                    <a:cs typeface="Arial"/>
                    <a:sym typeface="Arial"/>
                  </a:rPr>
                  <a:t> = 4,2 W</a:t>
                </a:r>
              </a:p>
            </p:txBody>
          </p:sp>
        </mc:Choice>
        <mc:Fallback>
          <p:sp>
            <p:nvSpPr>
              <p:cNvPr id="10" name="TextBox 9">
                <a:extLst>
                  <a:ext uri="{FF2B5EF4-FFF2-40B4-BE49-F238E27FC236}">
                    <a16:creationId xmlns:a16="http://schemas.microsoft.com/office/drawing/2014/main" id="{C76826F7-FA03-541D-3195-A1CD12764509}"/>
                  </a:ext>
                </a:extLst>
              </p:cNvPr>
              <p:cNvSpPr txBox="1">
                <a:spLocks noRot="1" noChangeAspect="1" noMove="1" noResize="1" noEditPoints="1" noAdjustHandles="1" noChangeArrowheads="1" noChangeShapeType="1" noTextEdit="1"/>
              </p:cNvSpPr>
              <p:nvPr/>
            </p:nvSpPr>
            <p:spPr>
              <a:xfrm>
                <a:off x="6540333" y="4535705"/>
                <a:ext cx="5450876" cy="1015663"/>
              </a:xfrm>
              <a:prstGeom prst="rect">
                <a:avLst/>
              </a:prstGeom>
              <a:blipFill>
                <a:blip r:embed="rId3"/>
                <a:stretch>
                  <a:fillRect l="-6823" t="-21557" b="-35928"/>
                </a:stretch>
              </a:blipFill>
            </p:spPr>
            <p:txBody>
              <a:bodyPr/>
              <a:lstStyle/>
              <a:p>
                <a:r>
                  <a:rPr lang="en-US">
                    <a:noFill/>
                  </a:rPr>
                  <a:t> </a:t>
                </a:r>
              </a:p>
            </p:txBody>
          </p:sp>
        </mc:Fallback>
      </mc:AlternateContent>
      <p:sp>
        <p:nvSpPr>
          <p:cNvPr id="11" name="Text Box 8">
            <a:extLst>
              <a:ext uri="{FF2B5EF4-FFF2-40B4-BE49-F238E27FC236}">
                <a16:creationId xmlns:a16="http://schemas.microsoft.com/office/drawing/2014/main" id="{4A53D634-909D-913E-4DA1-F5D5F571A990}"/>
              </a:ext>
            </a:extLst>
          </p:cNvPr>
          <p:cNvSpPr txBox="1">
            <a:spLocks noChangeArrowheads="1"/>
          </p:cNvSpPr>
          <p:nvPr/>
        </p:nvSpPr>
        <p:spPr bwMode="auto">
          <a:xfrm>
            <a:off x="1242874" y="588152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2: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DBA381D-8AB6-DBED-78CD-43A43A962CE5}"/>
                  </a:ext>
                </a:extLst>
              </p:cNvPr>
              <p:cNvSpPr txBox="1"/>
              <p:nvPr/>
            </p:nvSpPr>
            <p:spPr>
              <a:xfrm>
                <a:off x="6540333" y="571644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540</m:t>
                        </m:r>
                        <m:r>
                          <a:rPr lang="en-US" sz="3600" b="0" i="1" kern="0" smtClean="0">
                            <a:solidFill>
                              <a:srgbClr val="003C47"/>
                            </a:solidFill>
                            <a:latin typeface="Roboto" panose="02000000000000000000" pitchFamily="2" charset="0"/>
                            <a:cs typeface="Arial"/>
                            <a:sym typeface="Arial"/>
                          </a:rPr>
                          <m:t> </m:t>
                        </m:r>
                      </m:num>
                      <m:den>
                        <m:r>
                          <m:rPr>
                            <m:nor/>
                          </m:rPr>
                          <a:rPr lang="en-US" sz="3600" b="0" i="0" kern="0" smtClean="0">
                            <a:solidFill>
                              <a:srgbClr val="003C47"/>
                            </a:solidFill>
                            <a:latin typeface="Roboto" panose="02000000000000000000" pitchFamily="2" charset="0"/>
                            <a:cs typeface="Arial"/>
                            <a:sym typeface="Arial"/>
                          </a:rPr>
                          <m:t>12</m:t>
                        </m:r>
                        <m:r>
                          <m:rPr>
                            <m:nor/>
                          </m:rPr>
                          <a:rPr lang="en-US" sz="3600" kern="0">
                            <a:solidFill>
                              <a:srgbClr val="003C47"/>
                            </a:solidFill>
                            <a:latin typeface="Roboto" panose="02000000000000000000" pitchFamily="2" charset="0"/>
                            <a:cs typeface="Arial"/>
                            <a:sym typeface="Arial"/>
                          </a:rPr>
                          <m:t>0</m:t>
                        </m:r>
                      </m:den>
                    </m:f>
                  </m:oMath>
                </a14:m>
                <a:r>
                  <a:rPr lang="en-US" sz="3600" kern="0" dirty="0">
                    <a:solidFill>
                      <a:srgbClr val="003C47"/>
                    </a:solidFill>
                    <a:latin typeface="Roboto" panose="02000000000000000000" pitchFamily="2" charset="0"/>
                    <a:cs typeface="Arial"/>
                    <a:sym typeface="Arial"/>
                  </a:rPr>
                  <a:t> = 4,5 W</a:t>
                </a:r>
              </a:p>
            </p:txBody>
          </p:sp>
        </mc:Choice>
        <mc:Fallback>
          <p:sp>
            <p:nvSpPr>
              <p:cNvPr id="12" name="TextBox 11">
                <a:extLst>
                  <a:ext uri="{FF2B5EF4-FFF2-40B4-BE49-F238E27FC236}">
                    <a16:creationId xmlns:a16="http://schemas.microsoft.com/office/drawing/2014/main" id="{FDBA381D-8AB6-DBED-78CD-43A43A962CE5}"/>
                  </a:ext>
                </a:extLst>
              </p:cNvPr>
              <p:cNvSpPr txBox="1">
                <a:spLocks noRot="1" noChangeAspect="1" noMove="1" noResize="1" noEditPoints="1" noAdjustHandles="1" noChangeArrowheads="1" noChangeShapeType="1" noTextEdit="1"/>
              </p:cNvSpPr>
              <p:nvPr/>
            </p:nvSpPr>
            <p:spPr>
              <a:xfrm>
                <a:off x="6540333" y="5716445"/>
                <a:ext cx="5450876" cy="1015663"/>
              </a:xfrm>
              <a:prstGeom prst="rect">
                <a:avLst/>
              </a:prstGeom>
              <a:blipFill>
                <a:blip r:embed="rId4"/>
                <a:stretch>
                  <a:fillRect l="-6823" t="-22289" b="-36747"/>
                </a:stretch>
              </a:blipFill>
            </p:spPr>
            <p:txBody>
              <a:bodyPr/>
              <a:lstStyle/>
              <a:p>
                <a:r>
                  <a:rPr lang="en-US">
                    <a:noFill/>
                  </a:rPr>
                  <a:t> </a:t>
                </a:r>
              </a:p>
            </p:txBody>
          </p:sp>
        </mc:Fallback>
      </mc:AlternateContent>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09A740-49BC-107C-AD7B-87495F72B1B9}"/>
              </a:ext>
            </a:extLst>
          </p:cNvPr>
          <p:cNvSpPr txBox="1"/>
          <p:nvPr/>
        </p:nvSpPr>
        <p:spPr>
          <a:xfrm>
            <a:off x="1242874" y="162579"/>
            <a:ext cx="1688889" cy="545790"/>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Bài</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tập</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2</a:t>
            </a:r>
          </a:p>
        </p:txBody>
      </p:sp>
    </p:spTree>
    <p:extLst>
      <p:ext uri="{BB962C8B-B14F-4D97-AF65-F5344CB8AC3E}">
        <p14:creationId xmlns:p14="http://schemas.microsoft.com/office/powerpoint/2010/main" val="41547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3000"/>
                                  </p:iterate>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en-US" dirty="0" err="1"/>
              <a:t>Cần</a:t>
            </a:r>
            <a:r>
              <a:rPr lang="en-US" dirty="0"/>
              <a:t> </a:t>
            </a:r>
            <a:r>
              <a:rPr lang="en-US" dirty="0" err="1"/>
              <a:t>cẩu</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kéo</a:t>
            </a:r>
            <a:r>
              <a:rPr lang="en-US" dirty="0"/>
              <a:t> 25 000 N </a:t>
            </a:r>
            <a:r>
              <a:rPr lang="en-US" dirty="0" err="1"/>
              <a:t>để</a:t>
            </a:r>
            <a:r>
              <a:rPr lang="en-US" dirty="0"/>
              <a:t> </a:t>
            </a:r>
            <a:r>
              <a:rPr lang="en-US" dirty="0" err="1"/>
              <a:t>kéo</a:t>
            </a:r>
            <a:r>
              <a:rPr lang="en-US" dirty="0"/>
              <a:t> </a:t>
            </a:r>
            <a:r>
              <a:rPr lang="en-US" dirty="0" err="1"/>
              <a:t>thùng</a:t>
            </a:r>
            <a:r>
              <a:rPr lang="en-US" dirty="0"/>
              <a:t> </a:t>
            </a:r>
            <a:r>
              <a:rPr lang="en-US" dirty="0" err="1"/>
              <a:t>hàng</a:t>
            </a:r>
            <a:r>
              <a:rPr lang="en-US" dirty="0"/>
              <a:t> </a:t>
            </a:r>
            <a:r>
              <a:rPr lang="en-US" dirty="0" err="1"/>
              <a:t>lên</a:t>
            </a:r>
            <a:r>
              <a:rPr lang="en-US" dirty="0"/>
              <a:t> </a:t>
            </a:r>
            <a:r>
              <a:rPr lang="en-US" dirty="0" err="1"/>
              <a:t>cao</a:t>
            </a:r>
            <a:r>
              <a:rPr lang="en-US" dirty="0"/>
              <a:t> 12 m </a:t>
            </a:r>
            <a:r>
              <a:rPr lang="en-US" dirty="0" err="1"/>
              <a:t>trong</a:t>
            </a:r>
            <a:r>
              <a:rPr lang="en-US" dirty="0"/>
              <a:t> 1 </a:t>
            </a:r>
            <a:r>
              <a:rPr lang="en-US" dirty="0" err="1"/>
              <a:t>phút</a:t>
            </a:r>
            <a:r>
              <a:rPr lang="en-US" dirty="0"/>
              <a:t>. </a:t>
            </a:r>
            <a:r>
              <a:rPr lang="en-US" dirty="0" err="1"/>
              <a:t>Tính</a:t>
            </a:r>
            <a:r>
              <a:rPr lang="en-US" dirty="0"/>
              <a:t> </a:t>
            </a:r>
            <a:r>
              <a:rPr lang="en-US" dirty="0" err="1"/>
              <a:t>công</a:t>
            </a:r>
            <a:r>
              <a:rPr lang="en-US" dirty="0"/>
              <a:t> </a:t>
            </a:r>
            <a:r>
              <a:rPr lang="en-US" dirty="0" err="1"/>
              <a:t>và</a:t>
            </a:r>
            <a:r>
              <a:rPr lang="en-US" dirty="0"/>
              <a:t> </a:t>
            </a:r>
            <a:r>
              <a:rPr lang="en-US" dirty="0" err="1"/>
              <a:t>công</a:t>
            </a:r>
            <a:r>
              <a:rPr lang="en-US" dirty="0"/>
              <a:t> </a:t>
            </a:r>
            <a:r>
              <a:rPr lang="en-US" dirty="0" err="1"/>
              <a:t>suất</a:t>
            </a:r>
            <a:r>
              <a:rPr lang="en-US" dirty="0"/>
              <a:t> </a:t>
            </a:r>
            <a:r>
              <a:rPr lang="en-US" dirty="0" err="1"/>
              <a:t>của</a:t>
            </a:r>
            <a:r>
              <a:rPr lang="en-US" dirty="0"/>
              <a:t> </a:t>
            </a:r>
            <a:r>
              <a:rPr lang="en-US" dirty="0" err="1"/>
              <a:t>lực</a:t>
            </a:r>
            <a:r>
              <a:rPr lang="en-US" dirty="0"/>
              <a:t> </a:t>
            </a:r>
            <a:r>
              <a:rPr lang="en-US" dirty="0" err="1"/>
              <a:t>kéo</a:t>
            </a:r>
            <a:r>
              <a:rPr lang="en-US" dirty="0"/>
              <a:t> </a:t>
            </a:r>
            <a:r>
              <a:rPr lang="en-US" dirty="0" err="1"/>
              <a:t>đó</a:t>
            </a:r>
            <a:r>
              <a:rPr lang="en-US" dirty="0"/>
              <a:t>.</a:t>
            </a:r>
            <a:endParaRPr lang="en-US" altLang="en-US" dirty="0"/>
          </a:p>
        </p:txBody>
      </p:sp>
      <p:sp>
        <p:nvSpPr>
          <p:cNvPr id="63" name="Text Box 18"/>
          <p:cNvSpPr txBox="1">
            <a:spLocks noChangeArrowheads="1"/>
          </p:cNvSpPr>
          <p:nvPr/>
        </p:nvSpPr>
        <p:spPr bwMode="auto">
          <a:xfrm>
            <a:off x="6652161" y="270334"/>
            <a:ext cx="287380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F = 25</a:t>
            </a:r>
            <a:r>
              <a:rPr kumimoji="0" lang="en-US" altLang="en-US" sz="24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0</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00 N </a:t>
            </a: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h = s = 12 m</a:t>
            </a:r>
          </a:p>
          <a:p>
            <a:pPr marL="0" marR="0" lvl="0" indent="0" algn="l" defTabSz="914400" rtl="0" eaLnBrk="1" fontAlgn="auto" latinLnBrk="0" hangingPunct="1">
              <a:spcBef>
                <a:spcPct val="50000"/>
              </a:spcBef>
              <a:spcAft>
                <a:spcPts val="0"/>
              </a:spcAft>
              <a:buClrTx/>
              <a:buSzTx/>
              <a:buFontTx/>
              <a:buNone/>
              <a:tabLst/>
              <a:defRPr/>
            </a:pP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t = 1 </a:t>
            </a:r>
            <a:r>
              <a:rPr lang="en-US" altLang="en-US" sz="2400" b="1" dirty="0" err="1">
                <a:solidFill>
                  <a:srgbClr val="003C47"/>
                </a:solidFill>
                <a:latin typeface="Roboto" panose="02000000000000000000" pitchFamily="2" charset="0"/>
                <a:ea typeface="Arimo" panose="020B0604020202020204" charset="0"/>
                <a:cs typeface="Arial" panose="020B0604020202020204" pitchFamily="34" charset="0"/>
              </a:rPr>
              <a:t>phút</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 60 s</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636112"/>
            <a:ext cx="3200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6616081" y="4276415"/>
            <a:ext cx="5539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F.s = 25 000.12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300 000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577262" y="3227520"/>
            <a:ext cx="5103322" cy="3614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4FF1107E-E2A1-3C55-F2E1-E6677A275B45}"/>
              </a:ext>
            </a:extLst>
          </p:cNvPr>
          <p:cNvSpPr txBox="1">
            <a:spLocks noChangeArrowheads="1"/>
          </p:cNvSpPr>
          <p:nvPr/>
        </p:nvSpPr>
        <p:spPr bwMode="auto">
          <a:xfrm>
            <a:off x="6447964" y="5048146"/>
            <a:ext cx="42933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suất</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mc:AlternateContent xmlns:mc="http://schemas.openxmlformats.org/markup-compatibility/2006">
        <mc:Choice xmlns:a14="http://schemas.microsoft.com/office/drawing/2010/main" Requires="a14">
          <p:sp>
            <p:nvSpPr>
              <p:cNvPr id="5" name="Text Box 9">
                <a:extLst>
                  <a:ext uri="{FF2B5EF4-FFF2-40B4-BE49-F238E27FC236}">
                    <a16:creationId xmlns:a16="http://schemas.microsoft.com/office/drawing/2014/main" id="{03D58958-1592-7FB3-2B12-E47A864925F5}"/>
                  </a:ext>
                </a:extLst>
              </p:cNvPr>
              <p:cNvSpPr txBox="1">
                <a:spLocks noChangeArrowheads="1"/>
              </p:cNvSpPr>
              <p:nvPr/>
            </p:nvSpPr>
            <p:spPr bwMode="auto">
              <a:xfrm>
                <a:off x="6616081" y="5688449"/>
                <a:ext cx="5539839" cy="865814"/>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b="1" dirty="0">
                    <a:solidFill>
                      <a:srgbClr val="003C47"/>
                    </a:solidFill>
                    <a:latin typeface="VNI-Kun" pitchFamily="2" charset="0"/>
                    <a:ea typeface="Arimo" panose="020B0604020202020204" charset="0"/>
                    <a:cs typeface="Arial" panose="020B0604020202020204" pitchFamily="34" charset="0"/>
                  </a:rPr>
                  <a:t>P</a:t>
                </a:r>
                <a:r>
                  <a:rPr lang="en-US" altLang="en-US"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b="1" i="1" smtClean="0">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300 000</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60</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5</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000</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lang="en-US" altLang="en-US" dirty="0">
                    <a:solidFill>
                      <a:srgbClr val="003C47"/>
                    </a:solidFill>
                    <a:latin typeface="Arimo" panose="020B0604020202020204" charset="0"/>
                    <a:ea typeface="Arimo" panose="020B0604020202020204" charset="0"/>
                    <a:cs typeface="Arimo" panose="020B0604020202020204" charset="0"/>
                  </a:rPr>
                  <a:t>W</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p:txBody>
          </p:sp>
        </mc:Choice>
        <mc:Fallback>
          <p:sp>
            <p:nvSpPr>
              <p:cNvPr id="5" name="Text Box 9">
                <a:extLst>
                  <a:ext uri="{FF2B5EF4-FFF2-40B4-BE49-F238E27FC236}">
                    <a16:creationId xmlns:a16="http://schemas.microsoft.com/office/drawing/2014/main" id="{03D58958-1592-7FB3-2B12-E47A864925F5}"/>
                  </a:ext>
                </a:extLst>
              </p:cNvPr>
              <p:cNvSpPr txBox="1">
                <a:spLocks noRot="1" noChangeAspect="1" noMove="1" noResize="1" noEditPoints="1" noAdjustHandles="1" noChangeArrowheads="1" noChangeShapeType="1" noTextEdit="1"/>
              </p:cNvSpPr>
              <p:nvPr/>
            </p:nvSpPr>
            <p:spPr bwMode="auto">
              <a:xfrm>
                <a:off x="6616081" y="5688449"/>
                <a:ext cx="5539839" cy="865814"/>
              </a:xfrm>
              <a:prstGeom prst="rect">
                <a:avLst/>
              </a:prstGeom>
              <a:blipFill>
                <a:blip r:embed="rId4"/>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heckerboard(across)">
                                      <p:cBhvr>
                                        <p:cTn id="40" dur="500"/>
                                        <p:tgtEl>
                                          <p:spTgt spid="4"/>
                                        </p:tgtEl>
                                      </p:cBhvr>
                                    </p:animEffect>
                                  </p:childTnLst>
                                </p:cTn>
                              </p:par>
                            </p:childTnLst>
                          </p:cTn>
                        </p:par>
                        <p:par>
                          <p:cTn id="41" fill="hold">
                            <p:stCondLst>
                              <p:cond delay="2000"/>
                            </p:stCondLst>
                            <p:childTnLst>
                              <p:par>
                                <p:cTn id="42" presetID="5" presetClass="entr" presetSubtype="1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933387" y="1086675"/>
            <a:ext cx="6147853" cy="1938992"/>
          </a:xfrm>
          <a:prstGeom prst="rect">
            <a:avLst/>
          </a:prstGeom>
          <a:noFill/>
        </p:spPr>
        <p:txBody>
          <a:bodyPr wrap="square">
            <a:spAutoFit/>
          </a:bodyPr>
          <a:lstStyle/>
          <a:p>
            <a:pPr algn="ctr"/>
            <a:r>
              <a:rPr lang="en-US" sz="6000" dirty="0">
                <a:solidFill>
                  <a:srgbClr val="000000"/>
                </a:solidFill>
                <a:latin typeface="Fira Sans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1404502"/>
            <a:chOff x="5655075" y="2993994"/>
            <a:chExt cx="3524435" cy="140450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3198560" cy="1323439"/>
            </a:xfrm>
            <a:prstGeom prst="rect">
              <a:avLst/>
            </a:prstGeom>
            <a:noFill/>
          </p:spPr>
          <p:txBody>
            <a:bodyPr wrap="square">
              <a:spAutoFit/>
            </a:bodyPr>
            <a:lstStyle/>
            <a:p>
              <a:r>
                <a:rPr lang="vi-VN"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cơ</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học</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2" name="AutoShape 32">
            <a:extLst>
              <a:ext uri="{FF2B5EF4-FFF2-40B4-BE49-F238E27FC236}">
                <a16:creationId xmlns:a16="http://schemas.microsoft.com/office/drawing/2014/main" id="{7B66DC98-CB1A-19D6-1668-CCB0597EF332}"/>
              </a:ext>
            </a:extLst>
          </p:cNvPr>
          <p:cNvSpPr/>
          <p:nvPr/>
        </p:nvSpPr>
        <p:spPr>
          <a:xfrm>
            <a:off x="0" y="0"/>
            <a:ext cx="6219825" cy="6858000"/>
          </a:xfrm>
          <a:prstGeom prst="rect">
            <a:avLst/>
          </a:prstGeom>
          <a:solidFill>
            <a:srgbClr val="1A5866"/>
          </a:solidFill>
        </p:spPr>
      </p:sp>
      <p:sp>
        <p:nvSpPr>
          <p:cNvPr id="3" name="TextBox 34">
            <a:extLst>
              <a:ext uri="{FF2B5EF4-FFF2-40B4-BE49-F238E27FC236}">
                <a16:creationId xmlns:a16="http://schemas.microsoft.com/office/drawing/2014/main" id="{FA6C8CF5-63B5-0711-7CC0-26BEFADE8A12}"/>
              </a:ext>
            </a:extLst>
          </p:cNvPr>
          <p:cNvSpPr txBox="1"/>
          <p:nvPr/>
        </p:nvSpPr>
        <p:spPr>
          <a:xfrm>
            <a:off x="142836" y="915150"/>
            <a:ext cx="5934153" cy="306289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vi-VN" dirty="0"/>
              <a:t>Để nâng các kiện hàng trong bảng 1.2, một xe nâng (hình 1.5) gồm động cơ nâng có công suất 2 000 W hoạt động trong 120 s. Xe này đã thực hiện công gấp bao nhiêu lần công của người công nhân 2?</a:t>
            </a:r>
            <a:endParaRPr lang="vi-VN" u="sng" dirty="0">
              <a:hlinkClick r:id="rId2"/>
            </a:endParaRPr>
          </a:p>
        </p:txBody>
      </p:sp>
      <p:sp>
        <p:nvSpPr>
          <p:cNvPr id="4" name="Text Box 18">
            <a:extLst>
              <a:ext uri="{FF2B5EF4-FFF2-40B4-BE49-F238E27FC236}">
                <a16:creationId xmlns:a16="http://schemas.microsoft.com/office/drawing/2014/main" id="{C2E43744-EE54-C996-E841-75919866F996}"/>
              </a:ext>
            </a:extLst>
          </p:cNvPr>
          <p:cNvSpPr txBox="1">
            <a:spLocks noChangeArrowheads="1"/>
          </p:cNvSpPr>
          <p:nvPr/>
        </p:nvSpPr>
        <p:spPr bwMode="auto">
          <a:xfrm>
            <a:off x="6447965" y="273394"/>
            <a:ext cx="1786706"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lvl="0">
              <a:lnSpc>
                <a:spcPct val="120000"/>
              </a:lnSpc>
              <a:spcBef>
                <a:spcPct val="50000"/>
              </a:spcBef>
            </a:pPr>
            <a:r>
              <a:rPr lang="en-US" altLang="en-US" sz="2400" b="1" dirty="0">
                <a:solidFill>
                  <a:srgbClr val="003C47"/>
                </a:solidFill>
                <a:latin typeface="VNI-Kun" pitchFamily="2" charset="0"/>
                <a:ea typeface="Arimo" panose="020B0604020202020204" charset="0"/>
                <a:cs typeface="Arial" panose="020B0604020202020204" pitchFamily="34" charset="0"/>
              </a:rPr>
              <a:t>P</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700 N </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 = 120 s</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A = ? </a:t>
            </a:r>
          </a:p>
        </p:txBody>
      </p:sp>
      <p:sp>
        <p:nvSpPr>
          <p:cNvPr id="5" name="Text Box 6">
            <a:extLst>
              <a:ext uri="{FF2B5EF4-FFF2-40B4-BE49-F238E27FC236}">
                <a16:creationId xmlns:a16="http://schemas.microsoft.com/office/drawing/2014/main" id="{5B5B843E-9180-B543-4B1F-9A5AC0676674}"/>
              </a:ext>
            </a:extLst>
          </p:cNvPr>
          <p:cNvSpPr txBox="1">
            <a:spLocks noChangeArrowheads="1"/>
          </p:cNvSpPr>
          <p:nvPr/>
        </p:nvSpPr>
        <p:spPr bwMode="auto">
          <a:xfrm>
            <a:off x="6219825" y="2770857"/>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9" name="TextBox 8">
            <a:extLst>
              <a:ext uri="{FF2B5EF4-FFF2-40B4-BE49-F238E27FC236}">
                <a16:creationId xmlns:a16="http://schemas.microsoft.com/office/drawing/2014/main" id="{0659AB85-4F3C-16D2-C151-5669901378F9}"/>
              </a:ext>
            </a:extLst>
          </p:cNvPr>
          <p:cNvSpPr txBox="1"/>
          <p:nvPr/>
        </p:nvSpPr>
        <p:spPr>
          <a:xfrm>
            <a:off x="-228140" y="269269"/>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Câu</a:t>
            </a:r>
            <a:r>
              <a:rPr kumimoji="0" lang="en-US" sz="2800" b="1"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8</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0" name="Picture 4">
            <a:extLst>
              <a:ext uri="{FF2B5EF4-FFF2-40B4-BE49-F238E27FC236}">
                <a16:creationId xmlns:a16="http://schemas.microsoft.com/office/drawing/2014/main" id="{4764DE0F-E48B-06BC-9427-6EEC0A33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34" y="3716430"/>
            <a:ext cx="4749172" cy="3563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a:extLst>
              <a:ext uri="{FF2B5EF4-FFF2-40B4-BE49-F238E27FC236}">
                <a16:creationId xmlns:a16="http://schemas.microsoft.com/office/drawing/2014/main" id="{78F7BB6B-2168-F4BA-7B57-69464339BB5F}"/>
              </a:ext>
            </a:extLst>
          </p:cNvPr>
          <p:cNvSpPr txBox="1">
            <a:spLocks noChangeArrowheads="1"/>
          </p:cNvSpPr>
          <p:nvPr/>
        </p:nvSpPr>
        <p:spPr bwMode="auto">
          <a:xfrm>
            <a:off x="6447964" y="3636112"/>
            <a:ext cx="39229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nâng</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là</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12" name="Text Box 9">
            <a:extLst>
              <a:ext uri="{FF2B5EF4-FFF2-40B4-BE49-F238E27FC236}">
                <a16:creationId xmlns:a16="http://schemas.microsoft.com/office/drawing/2014/main" id="{572C2AB5-5ED1-FA03-407D-B1E14FD8FB87}"/>
              </a:ext>
            </a:extLst>
          </p:cNvPr>
          <p:cNvSpPr txBox="1">
            <a:spLocks noChangeArrowheads="1"/>
          </p:cNvSpPr>
          <p:nvPr/>
        </p:nvSpPr>
        <p:spPr bwMode="auto">
          <a:xfrm>
            <a:off x="6335572" y="4208979"/>
            <a:ext cx="5972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a:t>
            </a:r>
            <a:r>
              <a:rPr lang="en-US" altLang="en-US" dirty="0">
                <a:solidFill>
                  <a:srgbClr val="003C47"/>
                </a:solidFill>
                <a:latin typeface="VNI-Kun" pitchFamily="2" charset="0"/>
                <a:ea typeface="Arimo" panose="020B0604020202020204" charset="0"/>
                <a:cs typeface="Arial" panose="020B0604020202020204" pitchFamily="34" charset="0"/>
              </a:rPr>
              <a:t>P</a:t>
            </a:r>
            <a:r>
              <a:rPr lang="en-US" altLang="en-US" dirty="0">
                <a:solidFill>
                  <a:srgbClr val="003C47"/>
                </a:solidFill>
                <a:latin typeface="Roboto" panose="02000000000000000000" pitchFamily="2" charset="0"/>
                <a:ea typeface="Arimo" panose="020B0604020202020204" charset="0"/>
                <a:cs typeface="Arial" panose="020B0604020202020204" pitchFamily="34" charset="0"/>
              </a:rPr>
              <a:t> .t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000.120</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240 000 (J)  </a:t>
            </a:r>
          </a:p>
        </p:txBody>
      </p:sp>
      <mc:AlternateContent xmlns:mc="http://schemas.openxmlformats.org/markup-compatibility/2006">
        <mc:Choice xmlns:a14="http://schemas.microsoft.com/office/drawing/2010/main" Requires="a14">
          <p:sp>
            <p:nvSpPr>
              <p:cNvPr id="13" name="Text Box 8">
                <a:extLst>
                  <a:ext uri="{FF2B5EF4-FFF2-40B4-BE49-F238E27FC236}">
                    <a16:creationId xmlns:a16="http://schemas.microsoft.com/office/drawing/2014/main" id="{90B7E057-20B2-5D7D-345C-A2C432DF546F}"/>
                  </a:ext>
                </a:extLst>
              </p:cNvPr>
              <p:cNvSpPr txBox="1">
                <a:spLocks noChangeArrowheads="1"/>
              </p:cNvSpPr>
              <p:nvPr/>
            </p:nvSpPr>
            <p:spPr bwMode="auto">
              <a:xfrm>
                <a:off x="6447964" y="5074234"/>
                <a:ext cx="5358214" cy="1239698"/>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a:t>Xe </a:t>
                </a:r>
                <a:r>
                  <a:rPr lang="en-US" dirty="0" err="1"/>
                  <a:t>này</a:t>
                </a:r>
                <a:r>
                  <a:rPr lang="en-US" dirty="0"/>
                  <a:t> </a:t>
                </a:r>
                <a:r>
                  <a:rPr lang="en-US" dirty="0" err="1"/>
                  <a:t>đã</a:t>
                </a:r>
                <a:r>
                  <a:rPr lang="en-US" dirty="0"/>
                  <a:t> </a:t>
                </a:r>
                <a:r>
                  <a:rPr lang="en-US" dirty="0" err="1"/>
                  <a:t>thực</a:t>
                </a:r>
                <a:r>
                  <a:rPr lang="en-US" dirty="0"/>
                  <a:t> </a:t>
                </a:r>
                <a:r>
                  <a:rPr lang="en-US" dirty="0" err="1"/>
                  <a:t>hiện</a:t>
                </a:r>
                <a:r>
                  <a:rPr lang="en-US" dirty="0"/>
                  <a:t> </a:t>
                </a:r>
                <a:r>
                  <a:rPr lang="en-US" dirty="0" err="1"/>
                  <a:t>công</a:t>
                </a:r>
                <a:r>
                  <a:rPr lang="en-US" dirty="0"/>
                  <a:t> </a:t>
                </a:r>
                <a:r>
                  <a:rPr lang="en-US" dirty="0" err="1"/>
                  <a:t>gấp</a:t>
                </a:r>
                <a:r>
                  <a:rPr lang="en-US" dirty="0"/>
                  <a:t> </a:t>
                </a:r>
                <a14:m>
                  <m:oMath xmlns:m="http://schemas.openxmlformats.org/officeDocument/2006/math">
                    <m:f>
                      <m:fPr>
                        <m:ctrlPr>
                          <a:rPr lang="en-US" i="1" smtClean="0">
                            <a:latin typeface="Cambria Math" panose="02040503050406030204" pitchFamily="18" charset="0"/>
                          </a:rPr>
                        </m:ctrlPr>
                      </m:fPr>
                      <m:num>
                        <m:r>
                          <m:rPr>
                            <m:nor/>
                          </m:rPr>
                          <a:rPr lang="en-US" dirty="0"/>
                          <m:t>240000</m:t>
                        </m:r>
                      </m:num>
                      <m:den>
                        <m:r>
                          <m:rPr>
                            <m:nor/>
                          </m:rPr>
                          <a:rPr lang="en-US" dirty="0"/>
                          <m:t>540</m:t>
                        </m:r>
                      </m:den>
                    </m:f>
                  </m:oMath>
                </a14:m>
                <a:r>
                  <a:rPr lang="en-US" dirty="0"/>
                  <a:t> = 444,4 </a:t>
                </a:r>
                <a:r>
                  <a:rPr lang="en-US" dirty="0" err="1"/>
                  <a:t>lần</a:t>
                </a:r>
                <a:r>
                  <a:rPr lang="en-US" dirty="0"/>
                  <a:t> </a:t>
                </a:r>
                <a:r>
                  <a:rPr lang="en-US" dirty="0" err="1"/>
                  <a:t>công</a:t>
                </a:r>
                <a:r>
                  <a:rPr lang="en-US" dirty="0"/>
                  <a:t> </a:t>
                </a:r>
                <a:r>
                  <a:rPr lang="en-US" dirty="0" err="1"/>
                  <a:t>nhân</a:t>
                </a:r>
                <a:r>
                  <a:rPr lang="en-US" dirty="0"/>
                  <a:t> 2</a:t>
                </a:r>
                <a:endParaRPr lang="en-US" altLang="en-US" dirty="0"/>
              </a:p>
            </p:txBody>
          </p:sp>
        </mc:Choice>
        <mc:Fallback>
          <p:sp>
            <p:nvSpPr>
              <p:cNvPr id="13" name="Text Box 8">
                <a:extLst>
                  <a:ext uri="{FF2B5EF4-FFF2-40B4-BE49-F238E27FC236}">
                    <a16:creationId xmlns:a16="http://schemas.microsoft.com/office/drawing/2014/main" id="{90B7E057-20B2-5D7D-345C-A2C432DF546F}"/>
                  </a:ext>
                </a:extLst>
              </p:cNvPr>
              <p:cNvSpPr txBox="1">
                <a:spLocks noRot="1" noChangeAspect="1" noMove="1" noResize="1" noEditPoints="1" noAdjustHandles="1" noChangeArrowheads="1" noChangeShapeType="1" noTextEdit="1"/>
              </p:cNvSpPr>
              <p:nvPr/>
            </p:nvSpPr>
            <p:spPr bwMode="auto">
              <a:xfrm>
                <a:off x="6447964" y="5074234"/>
                <a:ext cx="5358214" cy="1239698"/>
              </a:xfrm>
              <a:prstGeom prst="rect">
                <a:avLst/>
              </a:prstGeom>
              <a:blipFill>
                <a:blip r:embed="rId4"/>
                <a:stretch>
                  <a:fillRect l="-2389" t="-4902" r="-1479" b="-44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00633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7" name="A">
                <a:extLst>
                  <a:ext uri="{FF2B5EF4-FFF2-40B4-BE49-F238E27FC236}">
                    <a16:creationId xmlns:a16="http://schemas.microsoft.com/office/drawing/2014/main" id="{1140D834-028E-15D8-8D33-F8116CE5F3E2}"/>
                  </a:ext>
                </a:extLst>
              </p:cNvPr>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defTabSz="1219170">
                  <a:lnSpc>
                    <a:spcPct val="12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smtClean="0">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3</m:t>
                        </m:r>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375</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540</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6,25</a:t>
                </a:r>
                <a:r>
                  <a:rPr kumimoji="0" lang="en-US" altLang="en-US" sz="3200"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t>
                </a:r>
                <a:r>
                  <a:rPr lang="en-US" altLang="en-US" sz="3200" dirty="0">
                    <a:solidFill>
                      <a:srgbClr val="003C47"/>
                    </a:solidFill>
                    <a:latin typeface="Arimo" panose="020B0604020202020204" charset="0"/>
                    <a:ea typeface="Arimo" panose="020B0604020202020204" charset="0"/>
                    <a:cs typeface="Arimo" panose="020B0604020202020204" charset="0"/>
                  </a:rPr>
                  <a:t>W</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a:blip r:embed="rId2"/>
                <a:stretch>
                  <a:fillRect l="-265" t="-24769" b="-578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defTabSz="1219170">
                  <a:lnSpc>
                    <a:spcPct val="15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144</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218" t="-1041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a:extLst>
              <a:ext uri="{FF2B5EF4-FFF2-40B4-BE49-F238E27FC236}">
                <a16:creationId xmlns:a16="http://schemas.microsoft.com/office/drawing/2014/main" id="{200C1FD6-CBAC-586B-A18A-BEC583A9A68B}"/>
              </a:ext>
            </a:extLst>
          </p:cNvPr>
          <p:cNvSpPr/>
          <p:nvPr/>
        </p:nvSpPr>
        <p:spPr>
          <a:xfrm>
            <a:off x="2287724" y="419672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356692" y="1949994"/>
            <a:ext cx="11823899" cy="352986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vi-VN" sz="11500" b="1" kern="0" dirty="0">
                <a:latin typeface="Roboto" panose="02000000000000000000" pitchFamily="2" charset="0"/>
              </a:rPr>
              <a:t>I. Công Cơ Học</a:t>
            </a:r>
            <a:r>
              <a:rPr lang="en-US" sz="11500" b="1" kern="0" dirty="0">
                <a:latin typeface="Roboto" panose="02000000000000000000" pitchFamily="2" charset="0"/>
              </a:rPr>
              <a:t> </a:t>
            </a:r>
            <a:r>
              <a:rPr lang="en-US" sz="11500" b="1" kern="0" dirty="0" err="1">
                <a:latin typeface="Roboto" panose="02000000000000000000" pitchFamily="2" charset="0"/>
              </a:rPr>
              <a:t>Cơ</a:t>
            </a:r>
            <a:r>
              <a:rPr lang="en-US" sz="11500" b="1" kern="0" dirty="0">
                <a:latin typeface="Roboto" panose="02000000000000000000" pitchFamily="2" charset="0"/>
              </a:rPr>
              <a:t> </a:t>
            </a:r>
            <a:r>
              <a:rPr lang="en-US" sz="11500" b="1" kern="0" dirty="0" err="1">
                <a:latin typeface="Roboto" panose="02000000000000000000" pitchFamily="2" charset="0"/>
              </a:rPr>
              <a:t>Học</a:t>
            </a:r>
            <a:endParaRPr lang="en-US" sz="115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A90AC2-F91B-E131-67B7-C3678AE518DB}"/>
              </a:ext>
            </a:extLst>
          </p:cNvPr>
          <p:cNvGrpSpPr/>
          <p:nvPr/>
        </p:nvGrpSpPr>
        <p:grpSpPr>
          <a:xfrm>
            <a:off x="1759930" y="2173007"/>
            <a:ext cx="7010846" cy="4594757"/>
            <a:chOff x="1759930" y="1981600"/>
            <a:chExt cx="7010846" cy="4594757"/>
          </a:xfrm>
        </p:grpSpPr>
        <p:pic>
          <p:nvPicPr>
            <p:cNvPr id="5" name="Picture 4">
              <a:extLst>
                <a:ext uri="{FF2B5EF4-FFF2-40B4-BE49-F238E27FC236}">
                  <a16:creationId xmlns:a16="http://schemas.microsoft.com/office/drawing/2014/main" id="{2675488E-E7C1-BA95-625C-1921769DBA84}"/>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17" name="Straight Arrow Connector 16">
              <a:extLst>
                <a:ext uri="{FF2B5EF4-FFF2-40B4-BE49-F238E27FC236}">
                  <a16:creationId xmlns:a16="http://schemas.microsoft.com/office/drawing/2014/main" id="{5CAB2F0B-353F-E78D-E676-10170B4D7FBD}"/>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631424" y="4391907"/>
              <a:ext cx="658440" cy="830997"/>
            </a:xfrm>
            <a:prstGeom prst="rect">
              <a:avLst/>
            </a:prstGeom>
            <a:noFill/>
          </p:spPr>
          <p:txBody>
            <a:bodyPr wrap="square">
              <a:spAutoFit/>
            </a:bodyPr>
            <a:lstStyle/>
            <a:p>
              <a:pPr algn="ctr"/>
              <a:r>
                <a:rPr lang="en-US" sz="48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8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414661" y="781340"/>
            <a:ext cx="8262808"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viên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y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tế</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30898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61" y="1923085"/>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altLang="en-US" b="1" dirty="0">
                <a:latin typeface="#9Slide03 Arima Madurai Black" panose="00000A00000000000000" pitchFamily="2" charset="-93"/>
                <a:cs typeface="#9Slide03 Arima Madurai Black" panose="00000A00000000000000" pitchFamily="2" charset="-93"/>
              </a:rPr>
              <a:t>→</a:t>
            </a:r>
            <a:r>
              <a:rPr lang="en-US" altLang="en-US" dirty="0">
                <a:latin typeface="#9Slide03 Arima Madurai Black" panose="00000A00000000000000" pitchFamily="2" charset="-93"/>
                <a:cs typeface="#9Slide03 Arima Madurai Black" panose="00000A00000000000000" pitchFamily="2" charset="-93"/>
              </a:rPr>
              <a:t> </a:t>
            </a:r>
            <a:r>
              <a:rPr lang="en-US" b="1" dirty="0" err="1"/>
              <a:t>Lực</a:t>
            </a:r>
            <a:r>
              <a:rPr lang="en-US" b="1" dirty="0"/>
              <a:t> </a:t>
            </a:r>
            <a:r>
              <a:rPr lang="en-US" b="1" dirty="0" err="1"/>
              <a:t>đẩy</a:t>
            </a:r>
            <a:r>
              <a:rPr lang="en-US" b="1" dirty="0"/>
              <a:t> </a:t>
            </a:r>
            <a:r>
              <a:rPr lang="en-US" b="1" dirty="0" err="1"/>
              <a:t>xe</a:t>
            </a:r>
            <a:r>
              <a:rPr lang="en-US" b="1" dirty="0"/>
              <a:t> </a:t>
            </a:r>
            <a:r>
              <a:rPr lang="en-US" b="1" dirty="0" err="1"/>
              <a:t>đã</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hay </a:t>
            </a:r>
            <a:r>
              <a:rPr lang="en-US" b="1" dirty="0" err="1"/>
              <a:t>sinh</a:t>
            </a:r>
            <a:r>
              <a:rPr lang="en-US" b="1" dirty="0"/>
              <a:t> </a:t>
            </a:r>
            <a:r>
              <a:rPr lang="en-US" b="1" dirty="0" err="1"/>
              <a:t>công</a:t>
            </a:r>
            <a:endParaRPr lang="en-US" altLang="en-US" b="1"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68620" y="90236"/>
            <a:ext cx="4581328" cy="577199"/>
            <a:chOff x="5655075" y="2993994"/>
            <a:chExt cx="2383597"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0987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846274" y="1275694"/>
            <a:ext cx="6233458" cy="4085274"/>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31424" y="4391907"/>
              <a:ext cx="658440" cy="865400"/>
            </a:xfrm>
            <a:prstGeom prst="rect">
              <a:avLst/>
            </a:prstGeom>
            <a:noFill/>
          </p:spPr>
          <p:txBody>
            <a:bodyPr wrap="square">
              <a:spAutoFit/>
            </a:bodyPr>
            <a:lstStyle/>
            <a:p>
              <a:pPr algn="ctr"/>
              <a:r>
                <a:rPr lang="en-US" sz="44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400" b="1" dirty="0">
                <a:solidFill>
                  <a:srgbClr val="000000"/>
                </a:solidFill>
                <a:latin typeface="Fira Sans Condensed Medium" panose="020B0603050000020004" pitchFamily="34" charset="0"/>
              </a:endParaRPr>
            </a:p>
          </p:txBody>
        </p:sp>
        <p:cxnSp>
          <p:nvCxnSpPr>
            <p:cNvPr id="7" name="Straight Arrow Connector 6">
              <a:extLst>
                <a:ext uri="{FF2B5EF4-FFF2-40B4-BE49-F238E27FC236}">
                  <a16:creationId xmlns:a16="http://schemas.microsoft.com/office/drawing/2014/main" id="{50FFC4BC-A840-B59C-8F68-CBDEEB81519A}"/>
                </a:ext>
              </a:extLst>
            </p:cNvPr>
            <p:cNvCxnSpPr>
              <a:cxnSpLocks/>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85EC11-6121-F7A8-F57A-26E754001520}"/>
                </a:ext>
              </a:extLst>
            </p:cNvPr>
            <p:cNvSpPr txBox="1"/>
            <p:nvPr/>
          </p:nvSpPr>
          <p:spPr>
            <a:xfrm>
              <a:off x="7666513" y="4847044"/>
              <a:ext cx="658440" cy="657704"/>
            </a:xfrm>
            <a:prstGeom prst="rect">
              <a:avLst/>
            </a:prstGeom>
            <a:noFill/>
          </p:spPr>
          <p:txBody>
            <a:bodyPr wrap="square">
              <a:spAutoFit/>
            </a:bodyPr>
            <a:lstStyle/>
            <a:p>
              <a:pPr algn="ctr"/>
              <a:r>
                <a:rPr lang="en-US" sz="32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535960" y="5559124"/>
            <a:ext cx="10772742"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Bệnh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tác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dụng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vuông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góc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với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535960" y="6086770"/>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này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không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sinh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công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658310" y="875584"/>
            <a:ext cx="10875380"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b="1" dirty="0" err="1"/>
              <a:t>Vật</a:t>
            </a:r>
            <a:r>
              <a:rPr lang="en-US" b="1" dirty="0"/>
              <a:t> </a:t>
            </a:r>
            <a:r>
              <a:rPr lang="en-US" b="1" dirty="0" err="1"/>
              <a:t>dịch</a:t>
            </a:r>
            <a:r>
              <a:rPr lang="en-US" b="1" dirty="0"/>
              <a:t> </a:t>
            </a:r>
            <a:r>
              <a:rPr lang="en-US" b="1" dirty="0" err="1"/>
              <a:t>chuyển</a:t>
            </a:r>
            <a:r>
              <a:rPr lang="en-US" b="1" dirty="0"/>
              <a:t> </a:t>
            </a:r>
            <a:r>
              <a:rPr lang="en-US" b="1" dirty="0" err="1"/>
              <a:t>theo</a:t>
            </a:r>
            <a:r>
              <a:rPr lang="en-US" b="1" dirty="0"/>
              <a:t> </a:t>
            </a:r>
            <a:r>
              <a:rPr lang="en-US" b="1" dirty="0" err="1"/>
              <a:t>phương</a:t>
            </a:r>
            <a:r>
              <a:rPr lang="en-US" b="1" dirty="0"/>
              <a:t> </a:t>
            </a:r>
            <a:r>
              <a:rPr lang="en-US" b="1" dirty="0" err="1"/>
              <a:t>vuông</a:t>
            </a:r>
            <a:r>
              <a:rPr lang="en-US" b="1" dirty="0"/>
              <a:t> </a:t>
            </a:r>
            <a:r>
              <a:rPr lang="en-US" b="1" dirty="0" err="1"/>
              <a:t>góc</a:t>
            </a:r>
            <a:r>
              <a:rPr lang="en-US" b="1" dirty="0"/>
              <a:t> </a:t>
            </a:r>
            <a:r>
              <a:rPr lang="en-US" b="1" dirty="0" err="1"/>
              <a:t>với</a:t>
            </a:r>
            <a:r>
              <a:rPr lang="en-US" b="1" dirty="0"/>
              <a:t> </a:t>
            </a:r>
            <a:r>
              <a:rPr lang="en-US" b="1" dirty="0" err="1"/>
              <a:t>lực</a:t>
            </a:r>
            <a:r>
              <a:rPr lang="en-US" b="1" dirty="0"/>
              <a:t> </a:t>
            </a:r>
            <a:r>
              <a:rPr lang="en-US" altLang="en-US" dirty="0">
                <a:latin typeface="#9Slide03 Arima Madurai Black" panose="00000A00000000000000" pitchFamily="2" charset="-93"/>
                <a:cs typeface="#9Slide03 Arima Madurai Black" panose="00000A00000000000000" pitchFamily="2" charset="-93"/>
              </a:rPr>
              <a:t>→ </a:t>
            </a:r>
            <a:r>
              <a:rPr lang="en-US" b="1" dirty="0" err="1"/>
              <a:t>công</a:t>
            </a:r>
            <a:r>
              <a:rPr lang="en-US" b="1" dirty="0"/>
              <a:t> </a:t>
            </a:r>
            <a:r>
              <a:rPr lang="en-US" b="1" dirty="0" err="1"/>
              <a:t>bằng</a:t>
            </a:r>
            <a:r>
              <a:rPr lang="en-US" b="1" dirty="0"/>
              <a:t> </a:t>
            </a:r>
            <a:r>
              <a:rPr lang="en-US" b="1" dirty="0" err="1"/>
              <a:t>không</a:t>
            </a:r>
            <a:endParaRPr lang="en-US" altLang="en-US" b="1" dirty="0"/>
          </a:p>
        </p:txBody>
      </p:sp>
      <p:grpSp>
        <p:nvGrpSpPr>
          <p:cNvPr id="9" name="Group 8">
            <a:extLst>
              <a:ext uri="{FF2B5EF4-FFF2-40B4-BE49-F238E27FC236}">
                <a16:creationId xmlns:a16="http://schemas.microsoft.com/office/drawing/2014/main" id="{F99FA905-E93C-361B-2753-E179565C7A0A}"/>
              </a:ext>
            </a:extLst>
          </p:cNvPr>
          <p:cNvGrpSpPr/>
          <p:nvPr/>
        </p:nvGrpSpPr>
        <p:grpSpPr>
          <a:xfrm>
            <a:off x="168620" y="90236"/>
            <a:ext cx="4581328" cy="577199"/>
            <a:chOff x="5655075" y="2993994"/>
            <a:chExt cx="2383597" cy="870012"/>
          </a:xfrm>
        </p:grpSpPr>
        <p:sp>
          <p:nvSpPr>
            <p:cNvPr id="10" name="Rectangle: Rounded Corners 9">
              <a:extLst>
                <a:ext uri="{FF2B5EF4-FFF2-40B4-BE49-F238E27FC236}">
                  <a16:creationId xmlns:a16="http://schemas.microsoft.com/office/drawing/2014/main" id="{A1EDE6CA-54DA-A0DC-7203-1A4FE5D8D8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8E49BD02-44D3-6D30-057E-D887C269891D}"/>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22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 y="1044594"/>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5133067" y="1922501"/>
            <a:ext cx="5957082" cy="436427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vi-VN" sz="4800" b="1" dirty="0">
                <a:solidFill>
                  <a:srgbClr val="1C4F59"/>
                </a:solidFill>
              </a:rPr>
              <a:t>Lấy ví dụ một số hoạt động em đã thực hiện công cơ học trong cuộc sống hằng ngày và giải thích.</a:t>
            </a:r>
            <a:endParaRPr lang="en-US" sz="4800" b="1" dirty="0">
              <a:solidFill>
                <a:srgbClr val="1C4F59"/>
              </a:solidFill>
            </a:endParaRPr>
          </a:p>
        </p:txBody>
      </p:sp>
      <p:grpSp>
        <p:nvGrpSpPr>
          <p:cNvPr id="2" name="Group 1">
            <a:extLst>
              <a:ext uri="{FF2B5EF4-FFF2-40B4-BE49-F238E27FC236}">
                <a16:creationId xmlns:a16="http://schemas.microsoft.com/office/drawing/2014/main" id="{4C96D753-60CE-3CCA-7856-12A7CEA70893}"/>
              </a:ext>
            </a:extLst>
          </p:cNvPr>
          <p:cNvGrpSpPr/>
          <p:nvPr/>
        </p:nvGrpSpPr>
        <p:grpSpPr>
          <a:xfrm>
            <a:off x="168620" y="90236"/>
            <a:ext cx="4581328" cy="577199"/>
            <a:chOff x="5655075" y="2993994"/>
            <a:chExt cx="2383597" cy="870012"/>
          </a:xfrm>
        </p:grpSpPr>
        <p:sp>
          <p:nvSpPr>
            <p:cNvPr id="3" name="Rectangle: Rounded Corners 2">
              <a:extLst>
                <a:ext uri="{FF2B5EF4-FFF2-40B4-BE49-F238E27FC236}">
                  <a16:creationId xmlns:a16="http://schemas.microsoft.com/office/drawing/2014/main" id="{7466D429-0F83-D8A8-90D1-546E7DEC81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9D34602-BCA3-7577-3996-DE492286E762}"/>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2805858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ED6DC6-686B-07AB-20D4-EEF36DDDF5D2}"/>
              </a:ext>
            </a:extLst>
          </p:cNvPr>
          <p:cNvGrpSpPr/>
          <p:nvPr/>
        </p:nvGrpSpPr>
        <p:grpSpPr>
          <a:xfrm>
            <a:off x="1602658" y="1432191"/>
            <a:ext cx="9284519" cy="4882719"/>
            <a:chOff x="0" y="1326352"/>
            <a:chExt cx="9284519" cy="4882719"/>
          </a:xfrm>
        </p:grpSpPr>
        <p:pic>
          <p:nvPicPr>
            <p:cNvPr id="3" name="Picture 2" descr="Free vector woman shopping at the supermarket background">
              <a:extLst>
                <a:ext uri="{FF2B5EF4-FFF2-40B4-BE49-F238E27FC236}">
                  <a16:creationId xmlns:a16="http://schemas.microsoft.com/office/drawing/2014/main" id="{7BDA3EBB-401B-E513-CFDE-0F1DD41B9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5C65C04-D67E-214C-7B3F-6BE6C2909C6F}"/>
                </a:ext>
              </a:extLst>
            </p:cNvPr>
            <p:cNvGrpSpPr/>
            <p:nvPr/>
          </p:nvGrpSpPr>
          <p:grpSpPr>
            <a:xfrm>
              <a:off x="6202628" y="3024206"/>
              <a:ext cx="3081891" cy="3133682"/>
              <a:chOff x="3835153" y="1109709"/>
              <a:chExt cx="4328060" cy="4400794"/>
            </a:xfrm>
          </p:grpSpPr>
          <p:pic>
            <p:nvPicPr>
              <p:cNvPr id="5" name="Picture 4">
                <a:extLst>
                  <a:ext uri="{FF2B5EF4-FFF2-40B4-BE49-F238E27FC236}">
                    <a16:creationId xmlns:a16="http://schemas.microsoft.com/office/drawing/2014/main" id="{2B19F7E1-D87F-1A5D-6AE3-00D40F1B74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6" name="Rectangle 5">
                <a:extLst>
                  <a:ext uri="{FF2B5EF4-FFF2-40B4-BE49-F238E27FC236}">
                    <a16:creationId xmlns:a16="http://schemas.microsoft.com/office/drawing/2014/main" id="{AB65B5F1-49C7-F334-D9A5-B02F2FFC8447}"/>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D4AA34-33E8-57AF-940D-BBC32A3BBE1F}"/>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F605603-06C0-19FA-531F-73959B668B77}"/>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20" name="Left Brace 19">
            <a:extLst>
              <a:ext uri="{FF2B5EF4-FFF2-40B4-BE49-F238E27FC236}">
                <a16:creationId xmlns:a16="http://schemas.microsoft.com/office/drawing/2014/main" id="{A1CBB184-3D4E-ADF0-F79E-62D90619A397}"/>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p:sp>
        <p:nvSpPr>
          <p:cNvPr id="23" name="TextBox 22">
            <a:extLst>
              <a:ext uri="{FF2B5EF4-FFF2-40B4-BE49-F238E27FC236}">
                <a16:creationId xmlns:a16="http://schemas.microsoft.com/office/drawing/2014/main" id="{840B39B4-1A55-7980-5F61-72755F231644}"/>
              </a:ext>
            </a:extLst>
          </p:cNvPr>
          <p:cNvSpPr txBox="1"/>
          <p:nvPr/>
        </p:nvSpPr>
        <p:spPr>
          <a:xfrm>
            <a:off x="6333812" y="6427333"/>
            <a:ext cx="4445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s</a:t>
            </a:r>
            <a:endPar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24" name="Straight Arrow Connector 23">
            <a:extLst>
              <a:ext uri="{FF2B5EF4-FFF2-40B4-BE49-F238E27FC236}">
                <a16:creationId xmlns:a16="http://schemas.microsoft.com/office/drawing/2014/main" id="{D03FD9D6-31D7-7A20-875D-00EC5A5E0A05}"/>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225ABF3-F93D-1E57-0FA9-AFA44ED8158D}"/>
              </a:ext>
            </a:extLst>
          </p:cNvPr>
          <p:cNvSpPr txBox="1"/>
          <p:nvPr/>
        </p:nvSpPr>
        <p:spPr>
          <a:xfrm>
            <a:off x="4917610" y="2798336"/>
            <a:ext cx="4445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sp>
        <p:nvSpPr>
          <p:cNvPr id="29" name="TextBox 8">
            <a:extLst>
              <a:ext uri="{FF2B5EF4-FFF2-40B4-BE49-F238E27FC236}">
                <a16:creationId xmlns:a16="http://schemas.microsoft.com/office/drawing/2014/main" id="{1052721A-7186-71F4-F177-F95BE0CF45F8}"/>
              </a:ext>
            </a:extLst>
          </p:cNvPr>
          <p:cNvSpPr txBox="1"/>
          <p:nvPr/>
        </p:nvSpPr>
        <p:spPr>
          <a:xfrm>
            <a:off x="414661" y="184181"/>
            <a:ext cx="5022578"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đẩy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hàng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bằng</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0" name="TextBox 8">
            <a:extLst>
              <a:ext uri="{FF2B5EF4-FFF2-40B4-BE49-F238E27FC236}">
                <a16:creationId xmlns:a16="http://schemas.microsoft.com/office/drawing/2014/main" id="{FF538F60-6339-4E37-7EF8-AE570D87D473}"/>
              </a:ext>
            </a:extLst>
          </p:cNvPr>
          <p:cNvSpPr txBox="1"/>
          <p:nvPr/>
        </p:nvSpPr>
        <p:spPr>
          <a:xfrm>
            <a:off x="414661" y="754656"/>
            <a:ext cx="9583581" cy="443455"/>
          </a:xfrm>
          <a:prstGeom prst="rect">
            <a:avLst/>
          </a:prstGeom>
        </p:spPr>
        <p:txBody>
          <a:bodyPr wrap="square" lIns="0" tIns="0" rIns="0" bIns="0" rtlCol="0" anchor="t">
            <a:spAutoFit/>
          </a:bodyPr>
          <a:lstStyle/>
          <a:p>
            <a:pPr lvl="0">
              <a:lnSpc>
                <a:spcPct val="120000"/>
              </a:lnSpc>
              <a:spcBef>
                <a:spcPct val="0"/>
              </a:spcBef>
            </a:pP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quãng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đường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s,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tốc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v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1" name="TextBox 8">
            <a:extLst>
              <a:ext uri="{FF2B5EF4-FFF2-40B4-BE49-F238E27FC236}">
                <a16:creationId xmlns:a16="http://schemas.microsoft.com/office/drawing/2014/main" id="{8E3F459A-3537-D856-ECF8-C2516E838046}"/>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đẩy</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của</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xe</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vi-VN"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đã thực hiện một công cơ học</a:t>
            </a:r>
            <a:endPar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grpSp>
        <p:nvGrpSpPr>
          <p:cNvPr id="1024" name="Group 1023">
            <a:extLst>
              <a:ext uri="{FF2B5EF4-FFF2-40B4-BE49-F238E27FC236}">
                <a16:creationId xmlns:a16="http://schemas.microsoft.com/office/drawing/2014/main" id="{71A34418-BB10-628F-00E9-64E61300ACAA}"/>
              </a:ext>
            </a:extLst>
          </p:cNvPr>
          <p:cNvGrpSpPr/>
          <p:nvPr/>
        </p:nvGrpSpPr>
        <p:grpSpPr>
          <a:xfrm>
            <a:off x="7748845" y="92116"/>
            <a:ext cx="4581328" cy="577199"/>
            <a:chOff x="5655075" y="2993994"/>
            <a:chExt cx="2383597" cy="870012"/>
          </a:xfrm>
        </p:grpSpPr>
        <p:sp>
          <p:nvSpPr>
            <p:cNvPr id="1025" name="Rectangle: Rounded Corners 1024">
              <a:extLst>
                <a:ext uri="{FF2B5EF4-FFF2-40B4-BE49-F238E27FC236}">
                  <a16:creationId xmlns:a16="http://schemas.microsoft.com/office/drawing/2014/main" id="{1499B913-AAC5-2D3A-D42F-276C16C85C50}"/>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TextBox 1026">
              <a:extLst>
                <a:ext uri="{FF2B5EF4-FFF2-40B4-BE49-F238E27FC236}">
                  <a16:creationId xmlns:a16="http://schemas.microsoft.com/office/drawing/2014/main" id="{3C9AE893-7FDD-AF0C-8226-A99164B8796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8" grpId="0"/>
      <p:bldP spid="29" grpId="0"/>
      <p:bldP spid="30" grpId="0"/>
      <p:bldP spid="31"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8368</TotalTime>
  <Words>2751</Words>
  <Application>Microsoft Office PowerPoint</Application>
  <PresentationFormat>Widescreen</PresentationFormat>
  <Paragraphs>318</Paragraphs>
  <Slides>49</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49</vt:i4>
      </vt:variant>
    </vt:vector>
  </HeadingPairs>
  <TitlesOfParts>
    <vt:vector size="68" baseType="lpstr">
      <vt:lpstr>#9Slide03 Arima Madurai Black</vt:lpstr>
      <vt:lpstr>Anaheim</vt:lpstr>
      <vt:lpstr>Arial</vt:lpstr>
      <vt:lpstr>Arimo</vt:lpstr>
      <vt:lpstr>Calibri</vt:lpstr>
      <vt:lpstr>Cambria Math</vt:lpstr>
      <vt:lpstr>Fira Sans Black</vt:lpstr>
      <vt:lpstr>Fira Sans Condensed Medium</vt:lpstr>
      <vt:lpstr>Gochi Hand</vt:lpstr>
      <vt:lpstr>Londrina Solid</vt:lpstr>
      <vt:lpstr>Nunito</vt:lpstr>
      <vt:lpstr>Quicksand</vt:lpstr>
      <vt:lpstr>Roboto</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Bài 1: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Oanh Phạm</cp:lastModifiedBy>
  <cp:revision>60</cp:revision>
  <dcterms:created xsi:type="dcterms:W3CDTF">2021-11-11T09:11:58Z</dcterms:created>
  <dcterms:modified xsi:type="dcterms:W3CDTF">2024-05-25T16:19:04Z</dcterms:modified>
</cp:coreProperties>
</file>